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1426" r:id="rId2"/>
    <p:sldId id="1427" r:id="rId3"/>
    <p:sldId id="1205" r:id="rId4"/>
    <p:sldId id="1434" r:id="rId5"/>
    <p:sldId id="256" r:id="rId6"/>
    <p:sldId id="1435" r:id="rId7"/>
    <p:sldId id="1436" r:id="rId8"/>
    <p:sldId id="1442" r:id="rId9"/>
    <p:sldId id="1447" r:id="rId10"/>
    <p:sldId id="1448" r:id="rId11"/>
    <p:sldId id="1449" r:id="rId12"/>
    <p:sldId id="1450" r:id="rId13"/>
    <p:sldId id="1451" r:id="rId14"/>
    <p:sldId id="1452" r:id="rId15"/>
    <p:sldId id="1453" r:id="rId16"/>
    <p:sldId id="1407" r:id="rId17"/>
    <p:sldId id="1439" r:id="rId18"/>
    <p:sldId id="1440" r:id="rId19"/>
    <p:sldId id="140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4" autoAdjust="0"/>
    <p:restoredTop sz="79310" autoAdjust="0"/>
  </p:normalViewPr>
  <p:slideViewPr>
    <p:cSldViewPr snapToGrid="0">
      <p:cViewPr varScale="1">
        <p:scale>
          <a:sx n="64" d="100"/>
          <a:sy n="64" d="100"/>
        </p:scale>
        <p:origin x="6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DE9E5-47CB-4E78-B65F-595328BBB5D5}" type="datetimeFigureOut">
              <a:rPr lang="en-US" smtClean="0"/>
              <a:t>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36660-DAC5-4032-9BD2-BB7F7CE8EF9C}" type="slidenum">
              <a:rPr lang="en-US" smtClean="0"/>
              <a:t>‹#›</a:t>
            </a:fld>
            <a:endParaRPr lang="en-US"/>
          </a:p>
        </p:txBody>
      </p:sp>
    </p:spTree>
    <p:extLst>
      <p:ext uri="{BB962C8B-B14F-4D97-AF65-F5344CB8AC3E}">
        <p14:creationId xmlns:p14="http://schemas.microsoft.com/office/powerpoint/2010/main" val="2730483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to the KESA Update for February.  I am glad to see and be able to visit with you today. (next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615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968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Still accessed through the Authenticated Application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8531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dirty="0"/>
              <a:t>Perfect opportunity to be provide clear and specific goals if not available. </a:t>
            </a:r>
          </a:p>
          <a:p>
            <a:pPr marL="628650" lvl="1" indent="-171450">
              <a:buFont typeface="Arial" panose="020B0604020202020204" pitchFamily="34" charset="0"/>
              <a:buChar char="•"/>
            </a:pPr>
            <a:r>
              <a:rPr lang="en-US" dirty="0"/>
              <a:t>If you have been following a true improvement process you should know where to find your goals.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Year Five system - Look at System Yearly Update – Year Three past reports for goal areas and priorities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Year Four System – Look at System Yearly Update - Year Two </a:t>
            </a:r>
          </a:p>
          <a:p>
            <a:pPr marL="457200" lvl="1"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5</a:t>
            </a:fld>
            <a:endParaRPr lang="en-US"/>
          </a:p>
        </p:txBody>
      </p:sp>
    </p:spTree>
    <p:extLst>
      <p:ext uri="{BB962C8B-B14F-4D97-AF65-F5344CB8AC3E}">
        <p14:creationId xmlns:p14="http://schemas.microsoft.com/office/powerpoint/2010/main" val="3928055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a:p>
            <a:pPr marL="457200" lvl="1"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6</a:t>
            </a:fld>
            <a:endParaRPr lang="en-US"/>
          </a:p>
        </p:txBody>
      </p:sp>
    </p:spTree>
    <p:extLst>
      <p:ext uri="{BB962C8B-B14F-4D97-AF65-F5344CB8AC3E}">
        <p14:creationId xmlns:p14="http://schemas.microsoft.com/office/powerpoint/2010/main" val="873769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Data Analysis (2 days) 2</a:t>
            </a:r>
            <a:r>
              <a:rPr lang="en-US" baseline="30000" dirty="0"/>
              <a:t>nd</a:t>
            </a:r>
            <a:r>
              <a:rPr lang="en-US" dirty="0"/>
              <a:t> day in Sublette on the 11</a:t>
            </a:r>
            <a:r>
              <a:rPr lang="en-US" baseline="30000" dirty="0"/>
              <a:t>th</a:t>
            </a:r>
            <a:r>
              <a:rPr lang="en-US" dirty="0"/>
              <a:t>, then Greenbush, then Orion</a:t>
            </a:r>
          </a:p>
          <a:p>
            <a:pPr lvl="1"/>
            <a:r>
              <a:rPr lang="en-US" dirty="0"/>
              <a:t>Set Goals (1 – 2 days)  Currently being developed</a:t>
            </a:r>
          </a:p>
          <a:p>
            <a:pPr lvl="1"/>
            <a:r>
              <a:rPr lang="en-US" dirty="0"/>
              <a:t>Strategy Selection (1)</a:t>
            </a:r>
          </a:p>
          <a:p>
            <a:pPr lvl="1"/>
            <a:r>
              <a:rPr lang="en-US" dirty="0"/>
              <a:t>Strategy Implementation (1)</a:t>
            </a:r>
          </a:p>
          <a:p>
            <a:pPr lvl="1"/>
            <a:r>
              <a:rPr lang="en-US" dirty="0"/>
              <a:t>Strategy Analysis (1)</a:t>
            </a:r>
          </a:p>
          <a:p>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7</a:t>
            </a:fld>
            <a:endParaRPr lang="en-US"/>
          </a:p>
        </p:txBody>
      </p:sp>
    </p:spTree>
    <p:extLst>
      <p:ext uri="{BB962C8B-B14F-4D97-AF65-F5344CB8AC3E}">
        <p14:creationId xmlns:p14="http://schemas.microsoft.com/office/powerpoint/2010/main" val="2801430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Data Analysis (2 days) 2</a:t>
            </a:r>
            <a:r>
              <a:rPr lang="en-US" baseline="30000" dirty="0"/>
              <a:t>nd</a:t>
            </a:r>
            <a:r>
              <a:rPr lang="en-US" dirty="0"/>
              <a:t> day in Sublette on the 11</a:t>
            </a:r>
            <a:r>
              <a:rPr lang="en-US" baseline="30000" dirty="0"/>
              <a:t>th</a:t>
            </a:r>
            <a:r>
              <a:rPr lang="en-US" dirty="0"/>
              <a:t>, then Greenbush, then Orion</a:t>
            </a:r>
          </a:p>
          <a:p>
            <a:pPr lvl="1"/>
            <a:r>
              <a:rPr lang="en-US" dirty="0"/>
              <a:t>Set Goals (1 – 2 days)  Currently being developed</a:t>
            </a:r>
          </a:p>
          <a:p>
            <a:pPr lvl="1"/>
            <a:r>
              <a:rPr lang="en-US" dirty="0"/>
              <a:t>Strategy Selection (1)</a:t>
            </a:r>
          </a:p>
          <a:p>
            <a:pPr lvl="1"/>
            <a:r>
              <a:rPr lang="en-US" dirty="0"/>
              <a:t>Strategy Implementation (1)</a:t>
            </a:r>
          </a:p>
          <a:p>
            <a:pPr lvl="1"/>
            <a:r>
              <a:rPr lang="en-US" dirty="0"/>
              <a:t>Strategy Analysis (1)</a:t>
            </a:r>
          </a:p>
          <a:p>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10</a:t>
            </a:fld>
            <a:endParaRPr lang="en-US"/>
          </a:p>
        </p:txBody>
      </p:sp>
    </p:spTree>
    <p:extLst>
      <p:ext uri="{BB962C8B-B14F-4D97-AF65-F5344CB8AC3E}">
        <p14:creationId xmlns:p14="http://schemas.microsoft.com/office/powerpoint/2010/main" val="3192527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mark your calendars for next year’s KESA Updates.  A reminder with the dates, time and zoom link for registration will be sent out in August.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2605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6227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B456F-EA9E-4048-A76C-D0D4839A02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3D865B-DCA2-4685-97AB-DBCAF13C75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037CD5-08D9-411F-B831-5A4766ACEF0C}"/>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5" name="Footer Placeholder 4">
            <a:extLst>
              <a:ext uri="{FF2B5EF4-FFF2-40B4-BE49-F238E27FC236}">
                <a16:creationId xmlns:a16="http://schemas.microsoft.com/office/drawing/2014/main" id="{6AF7F77A-6BE5-459F-8BB6-D34755F23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40D29-2E8A-4250-B89B-3419D838A89C}"/>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E03CC06A-81DB-4D70-8C0F-468B97473E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Tree>
    <p:extLst>
      <p:ext uri="{BB962C8B-B14F-4D97-AF65-F5344CB8AC3E}">
        <p14:creationId xmlns:p14="http://schemas.microsoft.com/office/powerpoint/2010/main" val="268957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10E6-DC1A-4B63-8A12-07B60D3F17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553FF3-3F0D-4E5A-A649-904B9C017A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37840-9935-4EC8-9211-200CA0453C33}"/>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5" name="Footer Placeholder 4">
            <a:extLst>
              <a:ext uri="{FF2B5EF4-FFF2-40B4-BE49-F238E27FC236}">
                <a16:creationId xmlns:a16="http://schemas.microsoft.com/office/drawing/2014/main" id="{1501503F-43B1-4B2A-B616-401E2DD24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8A898-99B4-4118-B588-2DAD305D6AD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58441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DBEA5-0E34-449E-867D-E0DBCEBE1A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BEBC95-8FAD-4CAD-8FAE-A0F28446E9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861E9-BC57-42D5-BC53-AC9384F425A6}"/>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5" name="Footer Placeholder 4">
            <a:extLst>
              <a:ext uri="{FF2B5EF4-FFF2-40B4-BE49-F238E27FC236}">
                <a16:creationId xmlns:a16="http://schemas.microsoft.com/office/drawing/2014/main" id="{792CA577-C57B-4BE7-A5AE-92D26AA8F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24430-B7A8-4FDF-B32B-02CB1A776E38}"/>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874346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42526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1092534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725031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10798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263370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6110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3148639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66865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31C8-9F0B-4479-BF6D-7231AA08AA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2F08E-BB12-478C-A76E-FB3E77F81F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647D4-DF59-4D4A-B412-2888EE824305}"/>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5" name="Footer Placeholder 4">
            <a:extLst>
              <a:ext uri="{FF2B5EF4-FFF2-40B4-BE49-F238E27FC236}">
                <a16:creationId xmlns:a16="http://schemas.microsoft.com/office/drawing/2014/main" id="{611805FC-B0A6-4CB3-8D0D-AF481D7C2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7D0F7-BFC3-4742-810B-8E3F8B98FEDB}"/>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799515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1750121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78386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4_Custom Layout">
    <p:bg>
      <p:bgPr>
        <a:solidFill>
          <a:schemeClr val="tx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16000" y="1193800"/>
            <a:ext cx="5994400" cy="4267200"/>
          </a:xfrm>
          <a:prstGeom prst="rect">
            <a:avLst/>
          </a:prstGeom>
          <a:noFill/>
        </p:spPr>
        <p:txBody>
          <a:bodyPr anchor="ctr"/>
          <a:lstStyle>
            <a:lvl1pPr marL="0" indent="0" algn="ctr">
              <a:buNone/>
              <a:defRPr i="1">
                <a:solidFill>
                  <a:schemeClr val="bg1"/>
                </a:solidFill>
              </a:defRPr>
            </a:lvl1pPr>
            <a:lvl2pPr marL="609585" indent="0" algn="r">
              <a:buNone/>
              <a:defRPr i="1">
                <a:solidFill>
                  <a:schemeClr val="bg1"/>
                </a:solidFill>
              </a:defRPr>
            </a:lvl2pPr>
            <a:lvl3pPr marL="1219170" indent="0" algn="ctr">
              <a:buNone/>
              <a:defRPr i="1">
                <a:solidFill>
                  <a:schemeClr val="bg1"/>
                </a:solidFill>
              </a:defRPr>
            </a:lvl3pPr>
            <a:lvl4pPr marL="1828754" indent="0" algn="ctr">
              <a:buNone/>
              <a:defRPr i="1">
                <a:solidFill>
                  <a:schemeClr val="bg1"/>
                </a:solidFill>
              </a:defRPr>
            </a:lvl4pPr>
            <a:lvl5pPr marL="2438339" indent="0" algn="ctr">
              <a:buNone/>
              <a:defRPr i="1">
                <a:solidFill>
                  <a:schemeClr val="bg1"/>
                </a:solidFill>
              </a:defRPr>
            </a:lvl5pPr>
          </a:lstStyle>
          <a:p>
            <a:pPr lvl="0"/>
            <a:r>
              <a:rPr lang="en-US" dirty="0"/>
              <a:t>“Click to edit Master text styles”</a:t>
            </a:r>
          </a:p>
          <a:p>
            <a:pPr lvl="1"/>
            <a:r>
              <a:rPr lang="en-US" dirty="0"/>
              <a:t>-- author</a:t>
            </a:r>
          </a:p>
        </p:txBody>
      </p:sp>
      <p:sp>
        <p:nvSpPr>
          <p:cNvPr id="15" name="TextBox 14"/>
          <p:cNvSpPr txBox="1"/>
          <p:nvPr userDrawn="1"/>
        </p:nvSpPr>
        <p:spPr>
          <a:xfrm>
            <a:off x="280485" y="6545902"/>
            <a:ext cx="3748142" cy="235898"/>
          </a:xfrm>
          <a:prstGeom prst="rect">
            <a:avLst/>
          </a:prstGeom>
          <a:noFill/>
        </p:spPr>
        <p:txBody>
          <a:bodyPr wrap="none" rtlCol="0" anchor="b">
            <a:spAutoFit/>
          </a:bodyPr>
          <a:lstStyle/>
          <a:p>
            <a:r>
              <a:rPr lang="en-US" sz="933" dirty="0">
                <a:solidFill>
                  <a:srgbClr val="FFFFFF">
                    <a:lumMod val="65000"/>
                  </a:srgbClr>
                </a:solidFill>
                <a:latin typeface="Arial"/>
              </a:rPr>
              <a:t>KANSAS STATE DEPARTMENT OF EDUCATION </a:t>
            </a:r>
            <a:r>
              <a:rPr lang="en-US" sz="933" i="1" dirty="0">
                <a:solidFill>
                  <a:srgbClr val="FFFFFF">
                    <a:lumMod val="65000"/>
                  </a:srgbClr>
                </a:solidFill>
                <a:latin typeface="Arial"/>
              </a:rPr>
              <a:t>| www.ksde.org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217" y="6427621"/>
            <a:ext cx="1421603" cy="243840"/>
          </a:xfrm>
          <a:prstGeom prst="rect">
            <a:avLst/>
          </a:prstGeom>
        </p:spPr>
      </p:pic>
    </p:spTree>
    <p:extLst>
      <p:ext uri="{BB962C8B-B14F-4D97-AF65-F5344CB8AC3E}">
        <p14:creationId xmlns:p14="http://schemas.microsoft.com/office/powerpoint/2010/main" val="82571852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A546505-0C1E-7747-ABE4-80DCD963C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7489" y="906465"/>
            <a:ext cx="10528300" cy="595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840904-1669-AC4E-B8B4-B05EF7304BD0}"/>
              </a:ext>
            </a:extLst>
          </p:cNvPr>
          <p:cNvSpPr txBox="1">
            <a:spLocks noChangeArrowheads="1"/>
          </p:cNvSpPr>
          <p:nvPr userDrawn="1"/>
        </p:nvSpPr>
        <p:spPr bwMode="auto">
          <a:xfrm>
            <a:off x="3417888" y="6486526"/>
            <a:ext cx="64976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600">
                <a:solidFill>
                  <a:srgbClr val="11284B"/>
                </a:solidFill>
                <a:latin typeface="Arial Black" panose="020B0A04020102020204" pitchFamily="34" charset="0"/>
              </a:rPr>
              <a:t>Kansas leads the world in the success of each student.</a:t>
            </a:r>
          </a:p>
        </p:txBody>
      </p:sp>
    </p:spTree>
    <p:extLst>
      <p:ext uri="{BB962C8B-B14F-4D97-AF65-F5344CB8AC3E}">
        <p14:creationId xmlns:p14="http://schemas.microsoft.com/office/powerpoint/2010/main" val="18235054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6000" y="5664202"/>
            <a:ext cx="8412480" cy="510081"/>
          </a:xfrm>
          <a:prstGeom prst="rect">
            <a:avLst/>
          </a:prstGeom>
          <a:noFill/>
        </p:spPr>
        <p:txBody>
          <a:bodyPr anchor="ctr" anchorCtr="0"/>
          <a:lstStyle>
            <a:lvl1pPr marL="0" indent="0">
              <a:buNone/>
              <a:defRPr sz="2133" spc="0">
                <a:solidFill>
                  <a:schemeClr val="tx2"/>
                </a:solidFill>
                <a:latin typeface="+mn-lt"/>
                <a:cs typeface="Arial" panose="020B0604020202020204" pitchFamily="34" charset="0"/>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96F4B587-9FDF-46DF-B460-9026AE4DF246}" type="datetimeFigureOut">
              <a:rPr lang="en-US" smtClean="0">
                <a:solidFill>
                  <a:srgbClr val="15284B">
                    <a:tint val="75000"/>
                  </a:srgbClr>
                </a:solidFill>
              </a:rPr>
              <a:pPr>
                <a:defRPr/>
              </a:pPr>
              <a:t>11/9/2021</a:t>
            </a:fld>
            <a:endParaRPr lang="en-US" dirty="0">
              <a:solidFill>
                <a:srgbClr val="15284B">
                  <a:tint val="75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5284B">
                  <a:tint val="75000"/>
                </a:srgbClr>
              </a:solidFill>
            </a:endParaRPr>
          </a:p>
        </p:txBody>
      </p:sp>
      <p:sp>
        <p:nvSpPr>
          <p:cNvPr id="7" name="Slide Number Placeholder 6"/>
          <p:cNvSpPr>
            <a:spLocks noGrp="1"/>
          </p:cNvSpPr>
          <p:nvPr>
            <p:ph type="sldNum" sz="quarter" idx="12"/>
          </p:nvPr>
        </p:nvSpPr>
        <p:spPr/>
        <p:txBody>
          <a:bodyPr/>
          <a:lstStyle/>
          <a:p>
            <a:pPr>
              <a:defRPr/>
            </a:pPr>
            <a:fld id="{A00A119E-7584-428E-89E9-092799AD27D7}" type="slidenum">
              <a:rPr lang="en-US" smtClean="0">
                <a:solidFill>
                  <a:srgbClr val="15284B">
                    <a:tint val="75000"/>
                  </a:srgbClr>
                </a:solidFill>
              </a:rPr>
              <a:pPr>
                <a:defRPr/>
              </a:pPr>
              <a:t>‹#›</a:t>
            </a:fld>
            <a:endParaRPr lang="en-US" dirty="0">
              <a:solidFill>
                <a:srgbClr val="15284B">
                  <a:tint val="75000"/>
                </a:srgbClr>
              </a:solidFill>
            </a:endParaRPr>
          </a:p>
        </p:txBody>
      </p:sp>
      <p:sp>
        <p:nvSpPr>
          <p:cNvPr id="12" name="TextBox 11"/>
          <p:cNvSpPr txBox="1"/>
          <p:nvPr userDrawn="1"/>
        </p:nvSpPr>
        <p:spPr>
          <a:xfrm>
            <a:off x="280487" y="6545902"/>
            <a:ext cx="3092513" cy="235898"/>
          </a:xfrm>
          <a:prstGeom prst="rect">
            <a:avLst/>
          </a:prstGeom>
          <a:noFill/>
        </p:spPr>
        <p:txBody>
          <a:bodyPr wrap="none" rtlCol="0" anchor="b">
            <a:spAutoFit/>
          </a:bodyPr>
          <a:lstStyle/>
          <a:p>
            <a:pPr>
              <a:defRPr/>
            </a:pPr>
            <a:r>
              <a:rPr lang="en-US" sz="933" dirty="0">
                <a:solidFill>
                  <a:srgbClr val="15284B"/>
                </a:solidFill>
                <a:latin typeface="Arial Narrow"/>
              </a:rPr>
              <a:t>KANSAS STATE DEPARTMENT OF EDUCATION </a:t>
            </a:r>
            <a:r>
              <a:rPr lang="en-US" sz="933" i="1" dirty="0">
                <a:solidFill>
                  <a:srgbClr val="15284B"/>
                </a:solidFill>
                <a:latin typeface="Arial Narrow"/>
              </a:rPr>
              <a:t>| www.ksde.org</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9290" y="5502277"/>
            <a:ext cx="2060924" cy="1219200"/>
          </a:xfrm>
          <a:prstGeom prst="rect">
            <a:avLst/>
          </a:prstGeom>
        </p:spPr>
      </p:pic>
      <p:sp>
        <p:nvSpPr>
          <p:cNvPr id="16" name="Picture Placeholder 15"/>
          <p:cNvSpPr>
            <a:spLocks noGrp="1" noChangeAspect="1"/>
          </p:cNvSpPr>
          <p:nvPr>
            <p:ph type="pic" sz="quarter" idx="13"/>
          </p:nvPr>
        </p:nvSpPr>
        <p:spPr>
          <a:xfrm>
            <a:off x="0" y="2"/>
            <a:ext cx="12192000" cy="4546588"/>
          </a:xfrm>
          <a:prstGeom prst="rect">
            <a:avLst/>
          </a:prstGeom>
          <a:noFill/>
        </p:spPr>
        <p:txBody>
          <a:bodyPr>
            <a:noAutofit/>
          </a:bodyPr>
          <a:lstStyle>
            <a:lvl1pPr marL="121914" indent="0">
              <a:buNone/>
              <a:defRPr>
                <a:solidFill>
                  <a:schemeClr val="accent2"/>
                </a:solidFill>
              </a:defRPr>
            </a:lvl1pPr>
          </a:lstStyle>
          <a:p>
            <a:endParaRPr lang="en-US" dirty="0"/>
          </a:p>
        </p:txBody>
      </p:sp>
      <p:sp>
        <p:nvSpPr>
          <p:cNvPr id="11" name="Text Placeholder 10"/>
          <p:cNvSpPr>
            <a:spLocks noGrp="1"/>
          </p:cNvSpPr>
          <p:nvPr>
            <p:ph type="body" sz="quarter" idx="14"/>
          </p:nvPr>
        </p:nvSpPr>
        <p:spPr>
          <a:xfrm>
            <a:off x="1016000" y="4800710"/>
            <a:ext cx="10160000" cy="677108"/>
          </a:xfrm>
          <a:noFill/>
        </p:spPr>
        <p:txBody>
          <a:bodyPr lIns="91440" tIns="91440" rIns="91440" bIns="91440" anchor="ctr" anchorCtr="0"/>
          <a:lstStyle>
            <a:lvl2pPr marL="609570" indent="0">
              <a:buNone/>
              <a:defRPr/>
            </a:lvl2pPr>
          </a:lstStyle>
          <a:p>
            <a:pPr lvl="0"/>
            <a:r>
              <a:rPr lang="en-US" dirty="0"/>
              <a:t>Edit Master text styles</a:t>
            </a:r>
          </a:p>
        </p:txBody>
      </p:sp>
    </p:spTree>
    <p:extLst>
      <p:ext uri="{BB962C8B-B14F-4D97-AF65-F5344CB8AC3E}">
        <p14:creationId xmlns:p14="http://schemas.microsoft.com/office/powerpoint/2010/main" val="2527650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415600" y="593367"/>
            <a:ext cx="11360800" cy="7636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93" name="Google Shape;93;p17"/>
          <p:cNvSpPr txBox="1">
            <a:spLocks noGrp="1"/>
          </p:cNvSpPr>
          <p:nvPr>
            <p:ph type="body" idx="1"/>
          </p:nvPr>
        </p:nvSpPr>
        <p:spPr>
          <a:xfrm>
            <a:off x="415600" y="1536633"/>
            <a:ext cx="11360800" cy="4555200"/>
          </a:xfrm>
          <a:prstGeom prst="rect">
            <a:avLst/>
          </a:prstGeom>
          <a:noFill/>
          <a:ln>
            <a:noFill/>
          </a:ln>
        </p:spPr>
        <p:txBody>
          <a:bodyPr spcFirstLastPara="1" wrap="square" lIns="68575" tIns="34275" rIns="68575" bIns="34275" anchor="t" anchorCtr="0">
            <a:noAutofit/>
          </a:bodyPr>
          <a:lstStyle>
            <a:lvl1pPr marL="609585" lvl="0" indent="-482588" algn="l">
              <a:lnSpc>
                <a:spcPct val="90000"/>
              </a:lnSpc>
              <a:spcBef>
                <a:spcPts val="1067"/>
              </a:spcBef>
              <a:spcAft>
                <a:spcPts val="0"/>
              </a:spcAft>
              <a:buSzPts val="2100"/>
              <a:buChar char="•"/>
              <a:defRPr/>
            </a:lvl1pPr>
            <a:lvl2pPr marL="1219170" lvl="1" indent="-457189" algn="l">
              <a:lnSpc>
                <a:spcPct val="90000"/>
              </a:lnSpc>
              <a:spcBef>
                <a:spcPts val="533"/>
              </a:spcBef>
              <a:spcAft>
                <a:spcPts val="0"/>
              </a:spcAft>
              <a:buSzPts val="1800"/>
              <a:buChar char="•"/>
              <a:defRPr/>
            </a:lvl2pPr>
            <a:lvl3pPr marL="1828754" lvl="2" indent="-431789" algn="l">
              <a:lnSpc>
                <a:spcPct val="90000"/>
              </a:lnSpc>
              <a:spcBef>
                <a:spcPts val="533"/>
              </a:spcBef>
              <a:spcAft>
                <a:spcPts val="0"/>
              </a:spcAft>
              <a:buSzPts val="1500"/>
              <a:buChar char="•"/>
              <a:defRPr/>
            </a:lvl3pPr>
            <a:lvl4pPr marL="2438339" lvl="3" indent="-423323" algn="l">
              <a:lnSpc>
                <a:spcPct val="90000"/>
              </a:lnSpc>
              <a:spcBef>
                <a:spcPts val="533"/>
              </a:spcBef>
              <a:spcAft>
                <a:spcPts val="0"/>
              </a:spcAft>
              <a:buSzPts val="1400"/>
              <a:buChar char="•"/>
              <a:defRPr/>
            </a:lvl4pPr>
            <a:lvl5pPr marL="3047924" lvl="4" indent="-423323" algn="l">
              <a:lnSpc>
                <a:spcPct val="90000"/>
              </a:lnSpc>
              <a:spcBef>
                <a:spcPts val="533"/>
              </a:spcBef>
              <a:spcAft>
                <a:spcPts val="0"/>
              </a:spcAft>
              <a:buSzPts val="1400"/>
              <a:buChar char="•"/>
              <a:defRPr/>
            </a:lvl5pPr>
            <a:lvl6pPr marL="3657509" lvl="5" indent="-423323" algn="l">
              <a:lnSpc>
                <a:spcPct val="90000"/>
              </a:lnSpc>
              <a:spcBef>
                <a:spcPts val="533"/>
              </a:spcBef>
              <a:spcAft>
                <a:spcPts val="0"/>
              </a:spcAft>
              <a:buSzPts val="1400"/>
              <a:buChar char="•"/>
              <a:defRPr/>
            </a:lvl6pPr>
            <a:lvl7pPr marL="4267093" lvl="6" indent="-423323" algn="l">
              <a:lnSpc>
                <a:spcPct val="90000"/>
              </a:lnSpc>
              <a:spcBef>
                <a:spcPts val="533"/>
              </a:spcBef>
              <a:spcAft>
                <a:spcPts val="0"/>
              </a:spcAft>
              <a:buSzPts val="1400"/>
              <a:buChar char="•"/>
              <a:defRPr/>
            </a:lvl7pPr>
            <a:lvl8pPr marL="4876678" lvl="7" indent="-423323" algn="l">
              <a:lnSpc>
                <a:spcPct val="90000"/>
              </a:lnSpc>
              <a:spcBef>
                <a:spcPts val="533"/>
              </a:spcBef>
              <a:spcAft>
                <a:spcPts val="0"/>
              </a:spcAft>
              <a:buSzPts val="1400"/>
              <a:buChar char="•"/>
              <a:defRPr/>
            </a:lvl8pPr>
            <a:lvl9pPr marL="5486263" lvl="8" indent="-423323" algn="l">
              <a:lnSpc>
                <a:spcPct val="90000"/>
              </a:lnSpc>
              <a:spcBef>
                <a:spcPts val="533"/>
              </a:spcBef>
              <a:spcAft>
                <a:spcPts val="0"/>
              </a:spcAft>
              <a:buSzPts val="1400"/>
              <a:buChar char="•"/>
              <a:defRPr/>
            </a:lvl9pPr>
          </a:lstStyle>
          <a:p>
            <a:endParaRPr/>
          </a:p>
        </p:txBody>
      </p:sp>
      <p:sp>
        <p:nvSpPr>
          <p:cNvPr id="94" name="Google Shape;94;p17"/>
          <p:cNvSpPr txBox="1">
            <a:spLocks noGrp="1"/>
          </p:cNvSpPr>
          <p:nvPr>
            <p:ph type="sldNum" idx="12"/>
          </p:nvPr>
        </p:nvSpPr>
        <p:spPr>
          <a:xfrm>
            <a:off x="11296611" y="6217623"/>
            <a:ext cx="731600" cy="5248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6845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2A3B6-93EE-4943-AC69-F4974222B4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BBA87-397A-4171-81C6-70E2CE17C3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4D2B36-623E-4E8E-BEAD-F149FFC2D207}"/>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5" name="Footer Placeholder 4">
            <a:extLst>
              <a:ext uri="{FF2B5EF4-FFF2-40B4-BE49-F238E27FC236}">
                <a16:creationId xmlns:a16="http://schemas.microsoft.com/office/drawing/2014/main" id="{E005BFC1-FA78-4A4F-94C4-E6AE19F69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698C0B-4BB9-4948-BE35-026D3F2F493E}"/>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3187FBF1-7690-40F2-978A-727BEFE6C8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Tree>
    <p:extLst>
      <p:ext uri="{BB962C8B-B14F-4D97-AF65-F5344CB8AC3E}">
        <p14:creationId xmlns:p14="http://schemas.microsoft.com/office/powerpoint/2010/main" val="198451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A1D26-8EE5-4AAE-92DE-024C0F8EA7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A5C220-9D2B-4BEA-95DB-91BF23443E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65821B-D6B4-4933-8C11-C7635BC671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A67890-2BE8-4432-8857-F481B45C5405}"/>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6" name="Footer Placeholder 5">
            <a:extLst>
              <a:ext uri="{FF2B5EF4-FFF2-40B4-BE49-F238E27FC236}">
                <a16:creationId xmlns:a16="http://schemas.microsoft.com/office/drawing/2014/main" id="{AE1D0BEF-27A5-4EB8-813C-FC7856069A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69265B-A664-4983-AF38-DFFECA80EAEA}"/>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0684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7775-820C-47FA-B5F4-D4502773A9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9AA33-7EF9-404E-A22B-B7CC7E3BA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9AF7BD-C665-485E-923D-B0E2418764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77FADC-CD08-45B8-8B3F-A04878ABC3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94993F-47A6-4573-B0EC-CD2EF6D69D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E01191-B0F5-466F-B386-706DE5200EAF}"/>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8" name="Footer Placeholder 7">
            <a:extLst>
              <a:ext uri="{FF2B5EF4-FFF2-40B4-BE49-F238E27FC236}">
                <a16:creationId xmlns:a16="http://schemas.microsoft.com/office/drawing/2014/main" id="{0674E599-8045-4976-B844-62B891305E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EF662F-4BF9-4062-9026-E1C981EB7D58}"/>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10" name="Picture 9">
            <a:extLst>
              <a:ext uri="{FF2B5EF4-FFF2-40B4-BE49-F238E27FC236}">
                <a16:creationId xmlns:a16="http://schemas.microsoft.com/office/drawing/2014/main" id="{3A995B4E-2915-41BD-84E7-E1FBF4082E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Tree>
    <p:extLst>
      <p:ext uri="{BB962C8B-B14F-4D97-AF65-F5344CB8AC3E}">
        <p14:creationId xmlns:p14="http://schemas.microsoft.com/office/powerpoint/2010/main" val="114944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7751-916A-4A85-9CCF-8266E992CE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4CB23E-59F6-44A4-9839-827AF30AA0DC}"/>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4" name="Footer Placeholder 3">
            <a:extLst>
              <a:ext uri="{FF2B5EF4-FFF2-40B4-BE49-F238E27FC236}">
                <a16:creationId xmlns:a16="http://schemas.microsoft.com/office/drawing/2014/main" id="{7EA850F9-B65B-470C-94C2-48B6796907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AB30CB-7D6A-4991-B9E7-9B15F9631267}"/>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90819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34FE6E-1213-4502-8A4B-48C53183840C}"/>
              </a:ext>
            </a:extLst>
          </p:cNvPr>
          <p:cNvSpPr>
            <a:spLocks noGrp="1"/>
          </p:cNvSpPr>
          <p:nvPr>
            <p:ph type="dt" sz="half" idx="10"/>
          </p:nvPr>
        </p:nvSpPr>
        <p:spPr/>
        <p:txBody>
          <a:bodyPr/>
          <a:lstStyle/>
          <a:p>
            <a:fld id="{4463D9E2-0C41-4D1A-8E61-00B514B4C60F}" type="datetimeFigureOut">
              <a:rPr lang="en-US" smtClean="0">
                <a:solidFill>
                  <a:prstClr val="black">
                    <a:tint val="75000"/>
                  </a:prstClr>
                </a:solidFill>
              </a:rPr>
              <a:pPr/>
              <a:t>11/9/2021</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40A2297E-EB04-4469-B4AF-6A6E32E94580}"/>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F1730FE8-065E-41E1-ADBE-AD28F194C723}"/>
              </a:ext>
            </a:extLst>
          </p:cNvPr>
          <p:cNvSpPr>
            <a:spLocks noGrp="1"/>
          </p:cNvSpPr>
          <p:nvPr>
            <p:ph type="sldNum" sz="quarter" idx="12"/>
          </p:nvPr>
        </p:nvSpPr>
        <p:spPr/>
        <p:txBody>
          <a:bodyPr/>
          <a:lstStyle/>
          <a:p>
            <a:fld id="{1D3885E9-FD18-4F19-92CC-E76CA56FB6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026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9763-44C5-461F-9277-5D31761FE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462A5-B374-4F6A-A68A-85E24EFDD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EACA05-79D3-4389-819E-59655D4B5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793FE4-5743-4334-B50A-3980BC5494CF}"/>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6" name="Footer Placeholder 5">
            <a:extLst>
              <a:ext uri="{FF2B5EF4-FFF2-40B4-BE49-F238E27FC236}">
                <a16:creationId xmlns:a16="http://schemas.microsoft.com/office/drawing/2014/main" id="{E50B90DA-916A-4D1B-A5B5-A834CAEAE6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E1AF3B-BBEA-48FD-AE47-ED13043A8019}"/>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58010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F8BC-3C84-4B4B-B6DB-831394B165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7959F7-8B8E-4711-AA7D-1816E67C7E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8EFB0A-679B-49C7-8007-5FAF79439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2A8DEE-8055-458F-83BA-6E2F6939FB2D}"/>
              </a:ext>
            </a:extLst>
          </p:cNvPr>
          <p:cNvSpPr>
            <a:spLocks noGrp="1"/>
          </p:cNvSpPr>
          <p:nvPr>
            <p:ph type="dt" sz="half" idx="10"/>
          </p:nvPr>
        </p:nvSpPr>
        <p:spPr/>
        <p:txBody>
          <a:bodyPr/>
          <a:lstStyle/>
          <a:p>
            <a:fld id="{4A706AEE-E4B8-4315-A38A-5DBF50C52D73}" type="datetimeFigureOut">
              <a:rPr lang="en-US" smtClean="0"/>
              <a:t>11/9/2021</a:t>
            </a:fld>
            <a:endParaRPr lang="en-US"/>
          </a:p>
        </p:txBody>
      </p:sp>
      <p:sp>
        <p:nvSpPr>
          <p:cNvPr id="6" name="Footer Placeholder 5">
            <a:extLst>
              <a:ext uri="{FF2B5EF4-FFF2-40B4-BE49-F238E27FC236}">
                <a16:creationId xmlns:a16="http://schemas.microsoft.com/office/drawing/2014/main" id="{838E98D5-47F2-4A48-9819-602A17A06A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32B14-A477-4A7E-B061-9F3D57217096}"/>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91107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9552FA-1617-468C-8554-5B0568AF2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B0758D-C828-4449-BAF6-0C6D0970F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2E5E4-CEAE-44DA-88DD-5B306AAA8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11/9/2021</a:t>
            </a:fld>
            <a:endParaRPr lang="en-US"/>
          </a:p>
        </p:txBody>
      </p:sp>
      <p:sp>
        <p:nvSpPr>
          <p:cNvPr id="5" name="Footer Placeholder 4">
            <a:extLst>
              <a:ext uri="{FF2B5EF4-FFF2-40B4-BE49-F238E27FC236}">
                <a16:creationId xmlns:a16="http://schemas.microsoft.com/office/drawing/2014/main" id="{5EA6D873-B9D7-467E-AB92-3D485B625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A863C6-3510-49A1-88EA-175AA9393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70DC9DEF-5C3E-4DEB-96E8-8C0D3B470B94}"/>
              </a:ext>
            </a:extLst>
          </p:cNvPr>
          <p:cNvPicPr>
            <a:picLocks noChangeAspect="1"/>
          </p:cNvPicPr>
          <p:nvPr userDrawn="1"/>
        </p:nvPicPr>
        <p:blipFill>
          <a:blip r:embed="rId27">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Tree>
    <p:extLst>
      <p:ext uri="{BB962C8B-B14F-4D97-AF65-F5344CB8AC3E}">
        <p14:creationId xmlns:p14="http://schemas.microsoft.com/office/powerpoint/2010/main" val="3071773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ksde.zoom.us/meeting/register/tZMpfu6prDgqG9NdArF0ovR2otXJyBq0U_Oe"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mailto:mmiller@ksde.org" TargetMode="External"/><Relationship Id="rId7" Type="http://schemas.openxmlformats.org/officeDocument/2006/relationships/hyperlink" Target="mailto:jgirodat@ksde.org"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mailto:ekalas@ksde.org" TargetMode="External"/><Relationship Id="rId5" Type="http://schemas.openxmlformats.org/officeDocument/2006/relationships/hyperlink" Target="mailto:mmelton@ksde.org" TargetMode="External"/><Relationship Id="rId4" Type="http://schemas.openxmlformats.org/officeDocument/2006/relationships/hyperlink" Target="mailto:jnobo@ksd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80335A-49DB-487A-B8DA-A16487D625FF}"/>
              </a:ext>
            </a:extLst>
          </p:cNvPr>
          <p:cNvSpPr>
            <a:spLocks noGrp="1"/>
          </p:cNvSpPr>
          <p:nvPr>
            <p:ph idx="1"/>
          </p:nvPr>
        </p:nvSpPr>
        <p:spPr>
          <a:xfrm>
            <a:off x="838200" y="434340"/>
            <a:ext cx="10515600" cy="5742623"/>
          </a:xfrm>
        </p:spPr>
        <p:txBody>
          <a:bodyPr/>
          <a:lstStyle/>
          <a:p>
            <a:pPr marL="0" indent="0">
              <a:buNone/>
            </a:pPr>
            <a:r>
              <a:rPr lang="en-US" sz="6000" b="1" dirty="0">
                <a:latin typeface="Open Sans Semibold" panose="020B0706030804020204" pitchFamily="34" charset="0"/>
                <a:ea typeface="Open Sans Semibold" panose="020B0706030804020204" pitchFamily="34" charset="0"/>
                <a:cs typeface="Open Sans Semibold" panose="020B0706030804020204" pitchFamily="34" charset="0"/>
              </a:rPr>
              <a:t>Welcome to the Monthly KESA Updates and Support Meeting!</a:t>
            </a:r>
            <a:endParaRPr lang="en-US" sz="6000" dirty="0">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US" sz="60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indent="0">
              <a:buNone/>
            </a:pPr>
            <a:r>
              <a:rPr lang="en-US" sz="6000" b="1" dirty="0">
                <a:latin typeface="Open Sans Semibold" panose="020B0706030804020204" pitchFamily="34" charset="0"/>
                <a:ea typeface="Open Sans Semibold" panose="020B0706030804020204" pitchFamily="34" charset="0"/>
                <a:cs typeface="Open Sans Semibold" panose="020B0706030804020204" pitchFamily="34" charset="0"/>
              </a:rPr>
              <a:t>This session is scheduled to start promptly at 9:00 a.m.</a:t>
            </a:r>
            <a:endParaRPr lang="en-US" sz="6000" dirty="0">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US" dirty="0"/>
          </a:p>
        </p:txBody>
      </p:sp>
    </p:spTree>
    <p:extLst>
      <p:ext uri="{BB962C8B-B14F-4D97-AF65-F5344CB8AC3E}">
        <p14:creationId xmlns:p14="http://schemas.microsoft.com/office/powerpoint/2010/main" val="34720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1454E1-065F-4449-8986-11109BE2D504}"/>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Regional Training and Support Model</a:t>
            </a:r>
            <a:r>
              <a:rPr lang="en-US" dirty="0"/>
              <a:t>	</a:t>
            </a:r>
          </a:p>
        </p:txBody>
      </p:sp>
      <p:sp>
        <p:nvSpPr>
          <p:cNvPr id="5" name="Content Placeholder 4">
            <a:extLst>
              <a:ext uri="{FF2B5EF4-FFF2-40B4-BE49-F238E27FC236}">
                <a16:creationId xmlns:a16="http://schemas.microsoft.com/office/drawing/2014/main" id="{FF7F55A8-A9E1-49B5-8202-B5AAF3DA16E1}"/>
              </a:ext>
            </a:extLst>
          </p:cNvPr>
          <p:cNvSpPr>
            <a:spLocks noGrp="1"/>
          </p:cNvSpPr>
          <p:nvPr>
            <p:ph idx="1"/>
          </p:nvPr>
        </p:nvSpPr>
        <p:spPr/>
        <p:txBody>
          <a:bodyPr/>
          <a:lstStyle/>
          <a:p>
            <a:r>
              <a:rPr lang="en-US" sz="3200" dirty="0">
                <a:latin typeface="Open Sans Light" panose="020B0306030504020204" pitchFamily="34" charset="0"/>
                <a:ea typeface="Open Sans Light" panose="020B0306030504020204" pitchFamily="34" charset="0"/>
                <a:cs typeface="Open Sans Light" panose="020B0306030504020204" pitchFamily="34" charset="0"/>
              </a:rPr>
              <a:t>This Year three service centers participating with the others joining next year</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Training for other sections in development</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Topics for each phase (</a:t>
            </a:r>
            <a:r>
              <a:rPr lang="en-US" sz="3200">
                <a:latin typeface="Open Sans Light" panose="020B0306030504020204" pitchFamily="34" charset="0"/>
                <a:ea typeface="Open Sans Light" panose="020B0306030504020204" pitchFamily="34" charset="0"/>
                <a:cs typeface="Open Sans Light" panose="020B0306030504020204" pitchFamily="34" charset="0"/>
              </a:rPr>
              <a:t>next slide)</a:t>
            </a:r>
            <a:endParaRPr lang="en-US" sz="32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p>
        </p:txBody>
      </p:sp>
      <p:sp>
        <p:nvSpPr>
          <p:cNvPr id="2" name="Rectangle 1">
            <a:extLst>
              <a:ext uri="{FF2B5EF4-FFF2-40B4-BE49-F238E27FC236}">
                <a16:creationId xmlns:a16="http://schemas.microsoft.com/office/drawing/2014/main" id="{F7A6C517-4C12-44F7-AD62-F0996BA59AF3}"/>
              </a:ext>
            </a:extLst>
          </p:cNvPr>
          <p:cNvSpPr/>
          <p:nvPr/>
        </p:nvSpPr>
        <p:spPr>
          <a:xfrm>
            <a:off x="5977217" y="3244334"/>
            <a:ext cx="2375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11770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5F2F287-6A23-4BB5-9E90-B758E00DA106}"/>
              </a:ext>
            </a:extLst>
          </p:cNvPr>
          <p:cNvGraphicFramePr>
            <a:graphicFrameLocks noGrp="1"/>
          </p:cNvGraphicFramePr>
          <p:nvPr>
            <p:extLst>
              <p:ext uri="{D42A27DB-BD31-4B8C-83A1-F6EECF244321}">
                <p14:modId xmlns:p14="http://schemas.microsoft.com/office/powerpoint/2010/main" val="1679056129"/>
              </p:ext>
            </p:extLst>
          </p:nvPr>
        </p:nvGraphicFramePr>
        <p:xfrm>
          <a:off x="883171" y="385373"/>
          <a:ext cx="10006560" cy="5753100"/>
        </p:xfrm>
        <a:graphic>
          <a:graphicData uri="http://schemas.openxmlformats.org/drawingml/2006/table">
            <a:tbl>
              <a:tblPr/>
              <a:tblGrid>
                <a:gridCol w="1991596">
                  <a:extLst>
                    <a:ext uri="{9D8B030D-6E8A-4147-A177-3AD203B41FA5}">
                      <a16:colId xmlns:a16="http://schemas.microsoft.com/office/drawing/2014/main" val="1462726571"/>
                    </a:ext>
                  </a:extLst>
                </a:gridCol>
                <a:gridCol w="2003741">
                  <a:extLst>
                    <a:ext uri="{9D8B030D-6E8A-4147-A177-3AD203B41FA5}">
                      <a16:colId xmlns:a16="http://schemas.microsoft.com/office/drawing/2014/main" val="3204820657"/>
                    </a:ext>
                  </a:extLst>
                </a:gridCol>
                <a:gridCol w="2003741">
                  <a:extLst>
                    <a:ext uri="{9D8B030D-6E8A-4147-A177-3AD203B41FA5}">
                      <a16:colId xmlns:a16="http://schemas.microsoft.com/office/drawing/2014/main" val="734009979"/>
                    </a:ext>
                  </a:extLst>
                </a:gridCol>
                <a:gridCol w="2003741">
                  <a:extLst>
                    <a:ext uri="{9D8B030D-6E8A-4147-A177-3AD203B41FA5}">
                      <a16:colId xmlns:a16="http://schemas.microsoft.com/office/drawing/2014/main" val="2922706155"/>
                    </a:ext>
                  </a:extLst>
                </a:gridCol>
                <a:gridCol w="2003741">
                  <a:extLst>
                    <a:ext uri="{9D8B030D-6E8A-4147-A177-3AD203B41FA5}">
                      <a16:colId xmlns:a16="http://schemas.microsoft.com/office/drawing/2014/main" val="1439882584"/>
                    </a:ext>
                  </a:extLst>
                </a:gridCol>
              </a:tblGrid>
              <a:tr h="635270">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Data Analysis</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92D050"/>
                    </a:solidFill>
                  </a:tcPr>
                </a:tc>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Set Goals</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00"/>
                    </a:solidFill>
                  </a:tcPr>
                </a:tc>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Strategy Selection</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Strategy Implementation</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Strategy Analysis</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extLst>
                  <a:ext uri="{0D108BD9-81ED-4DB2-BD59-A6C34878D82A}">
                    <a16:rowId xmlns:a16="http://schemas.microsoft.com/office/drawing/2014/main" val="3562043930"/>
                  </a:ext>
                </a:extLst>
              </a:tr>
              <a:tr h="4723714">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-Identify and analyze data sources, both qualitative &amp; quantitative</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-Prioritize and compare data: perception vs. reality</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-Analyze prioritized data points</a:t>
                      </a:r>
                      <a:endParaRPr lang="en-US" sz="1800" dirty="0">
                        <a:effectLst/>
                      </a:endParaRPr>
                    </a:p>
                    <a:p>
                      <a:pPr fontAlgn="t"/>
                      <a:br>
                        <a:rPr lang="en-US" sz="1800" dirty="0">
                          <a:effectLst/>
                        </a:rPr>
                      </a:br>
                      <a:br>
                        <a:rPr lang="en-US" sz="1800" dirty="0">
                          <a:effectLst/>
                        </a:rPr>
                      </a:br>
                      <a:br>
                        <a:rPr lang="en-US" sz="1800" dirty="0">
                          <a:effectLst/>
                        </a:rPr>
                      </a:b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92D050"/>
                    </a:solidFill>
                  </a:tcPr>
                </a:tc>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-Clarify core values and vision</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-Set and align goals with data</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-Move State Board Outcomes &amp; Definition of Successful High School Graduate</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-Involve and engage family, community, and business</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-Select measurable strategies</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 -Select evidence-based strategies</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-Strategies support your goals </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-Create an implementation plan </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-Support with professional development </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-Execute and sustain with fidelity</a:t>
                      </a:r>
                      <a:endParaRPr lang="en-US" sz="1800" dirty="0">
                        <a:effectLst/>
                      </a:endParaRPr>
                    </a:p>
                    <a:p>
                      <a:pPr fontAlgn="t"/>
                      <a:br>
                        <a:rPr lang="en-US" sz="1800" dirty="0">
                          <a:effectLst/>
                        </a:rPr>
                      </a:br>
                      <a:br>
                        <a:rPr lang="en-US" sz="1800" dirty="0">
                          <a:effectLst/>
                        </a:rPr>
                      </a:br>
                      <a:br>
                        <a:rPr lang="en-US" sz="1800" dirty="0">
                          <a:effectLst/>
                        </a:rPr>
                      </a:b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-Evaluate </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-Monitor </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-Adjust </a:t>
                      </a:r>
                      <a:endParaRPr lang="en-US" sz="1800" dirty="0">
                        <a:effectLst/>
                      </a:endParaRPr>
                    </a:p>
                    <a:p>
                      <a:pPr fontAlgn="t"/>
                      <a:br>
                        <a:rPr lang="en-US" sz="1800" dirty="0">
                          <a:effectLst/>
                        </a:rPr>
                      </a:br>
                      <a:br>
                        <a:rPr lang="en-US" sz="1800" dirty="0">
                          <a:effectLst/>
                        </a:rPr>
                      </a:b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extLst>
                  <a:ext uri="{0D108BD9-81ED-4DB2-BD59-A6C34878D82A}">
                    <a16:rowId xmlns:a16="http://schemas.microsoft.com/office/drawing/2014/main" val="1275143259"/>
                  </a:ext>
                </a:extLst>
              </a:tr>
            </a:tbl>
          </a:graphicData>
        </a:graphic>
      </p:graphicFrame>
    </p:spTree>
    <p:extLst>
      <p:ext uri="{BB962C8B-B14F-4D97-AF65-F5344CB8AC3E}">
        <p14:creationId xmlns:p14="http://schemas.microsoft.com/office/powerpoint/2010/main" val="1498175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07935-8254-4B6F-ADCD-317CFD1C79D8}"/>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General Updates</a:t>
            </a:r>
          </a:p>
        </p:txBody>
      </p:sp>
      <p:sp>
        <p:nvSpPr>
          <p:cNvPr id="3" name="Content Placeholder 2">
            <a:extLst>
              <a:ext uri="{FF2B5EF4-FFF2-40B4-BE49-F238E27FC236}">
                <a16:creationId xmlns:a16="http://schemas.microsoft.com/office/drawing/2014/main" id="{51A26D67-47EE-41F8-9738-97CF75DC6DA1}"/>
              </a:ext>
            </a:extLst>
          </p:cNvPr>
          <p:cNvSpPr>
            <a:spLocks noGrp="1"/>
          </p:cNvSpPr>
          <p:nvPr>
            <p:ph idx="1"/>
          </p:nvPr>
        </p:nvSpPr>
        <p:spPr/>
        <p:txBody>
          <a:bodyPr/>
          <a:lstStyle/>
          <a:p>
            <a:r>
              <a:rPr lang="en-US" dirty="0">
                <a:latin typeface="Open Sans Light" panose="020B0306030504020204" pitchFamily="34" charset="0"/>
                <a:ea typeface="Open Sans Light" panose="020B0306030504020204" pitchFamily="34" charset="0"/>
                <a:cs typeface="Open Sans Light" panose="020B0306030504020204" pitchFamily="34" charset="0"/>
              </a:rPr>
              <a:t>Accreditation Advisory Council</a:t>
            </a:r>
          </a:p>
          <a:p>
            <a:r>
              <a:rPr lang="en-US" dirty="0">
                <a:latin typeface="Open Sans Light" panose="020B0306030504020204" pitchFamily="34" charset="0"/>
                <a:ea typeface="Open Sans Light" panose="020B0306030504020204" pitchFamily="34" charset="0"/>
                <a:cs typeface="Open Sans Light" panose="020B0306030504020204" pitchFamily="34" charset="0"/>
              </a:rPr>
              <a:t>Accreditation Review Council</a:t>
            </a:r>
          </a:p>
          <a:p>
            <a:r>
              <a:rPr lang="en-US" dirty="0">
                <a:latin typeface="Open Sans Light" panose="020B0306030504020204" pitchFamily="34" charset="0"/>
                <a:ea typeface="Open Sans Light" panose="020B0306030504020204" pitchFamily="34" charset="0"/>
                <a:cs typeface="Open Sans Light" panose="020B0306030504020204" pitchFamily="34" charset="0"/>
              </a:rPr>
              <a:t>Newsletter</a:t>
            </a:r>
          </a:p>
          <a:p>
            <a:r>
              <a:rPr lang="en-US" dirty="0">
                <a:latin typeface="Open Sans Light" panose="020B0306030504020204" pitchFamily="34" charset="0"/>
                <a:ea typeface="Open Sans Light" panose="020B0306030504020204" pitchFamily="34" charset="0"/>
                <a:cs typeface="Open Sans Light" panose="020B0306030504020204" pitchFamily="34" charset="0"/>
              </a:rPr>
              <a:t>Guidance Document</a:t>
            </a:r>
          </a:p>
          <a:p>
            <a:r>
              <a:rPr lang="en-US" dirty="0">
                <a:latin typeface="Open Sans Light" panose="020B0306030504020204" pitchFamily="34" charset="0"/>
                <a:ea typeface="Open Sans Light" panose="020B0306030504020204" pitchFamily="34" charset="0"/>
                <a:cs typeface="Open Sans Light" panose="020B0306030504020204" pitchFamily="34" charset="0"/>
              </a:rPr>
              <a:t>OVT Online Training</a:t>
            </a:r>
          </a:p>
        </p:txBody>
      </p:sp>
    </p:spTree>
    <p:extLst>
      <p:ext uri="{BB962C8B-B14F-4D97-AF65-F5344CB8AC3E}">
        <p14:creationId xmlns:p14="http://schemas.microsoft.com/office/powerpoint/2010/main" val="3661805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EA01-251D-4102-AF78-38CDF9170312}"/>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Accreditation Definitions</a:t>
            </a:r>
          </a:p>
        </p:txBody>
      </p:sp>
      <p:sp>
        <p:nvSpPr>
          <p:cNvPr id="3" name="Content Placeholder 2">
            <a:extLst>
              <a:ext uri="{FF2B5EF4-FFF2-40B4-BE49-F238E27FC236}">
                <a16:creationId xmlns:a16="http://schemas.microsoft.com/office/drawing/2014/main" id="{14C59C44-B630-4422-BF57-3CC4AC7B91C8}"/>
              </a:ext>
            </a:extLst>
          </p:cNvPr>
          <p:cNvSpPr>
            <a:spLocks noGrp="1"/>
          </p:cNvSpPr>
          <p:nvPr>
            <p:ph idx="1"/>
          </p:nvPr>
        </p:nvSpPr>
        <p:spPr/>
        <p:txBody>
          <a:bodyPr>
            <a:normAutofit/>
          </a:bodyPr>
          <a:lstStyle/>
          <a:p>
            <a:pPr marL="0" indent="0">
              <a:buNone/>
            </a:pPr>
            <a:r>
              <a:rPr lang="en-US" sz="3200" b="1" dirty="0">
                <a:latin typeface="Open Sans Light" panose="020B0306030504020204" pitchFamily="34" charset="0"/>
                <a:ea typeface="Open Sans Light" panose="020B0306030504020204" pitchFamily="34" charset="0"/>
                <a:cs typeface="Open Sans Light" panose="020B0306030504020204" pitchFamily="34" charset="0"/>
              </a:rPr>
              <a:t>“Accredited” </a:t>
            </a:r>
            <a:r>
              <a:rPr lang="en-US" sz="3200" dirty="0">
                <a:latin typeface="Open Sans Light" panose="020B0306030504020204" pitchFamily="34" charset="0"/>
                <a:ea typeface="Open Sans Light" panose="020B0306030504020204" pitchFamily="34" charset="0"/>
                <a:cs typeface="Open Sans Light" panose="020B0306030504020204" pitchFamily="34" charset="0"/>
              </a:rPr>
              <a:t>means the system is in good standing (compliance) with the State Board, and that they have provided conclusive evidence of growth in student performance. In addition, the system has provided conclusive evidence of an intentional, quality growth process.  </a:t>
            </a:r>
          </a:p>
        </p:txBody>
      </p:sp>
    </p:spTree>
    <p:extLst>
      <p:ext uri="{BB962C8B-B14F-4D97-AF65-F5344CB8AC3E}">
        <p14:creationId xmlns:p14="http://schemas.microsoft.com/office/powerpoint/2010/main" val="659600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EA01-251D-4102-AF78-38CDF9170312}"/>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Accreditation Definitions</a:t>
            </a:r>
            <a:endParaRPr lang="en-US" dirty="0"/>
          </a:p>
        </p:txBody>
      </p:sp>
      <p:sp>
        <p:nvSpPr>
          <p:cNvPr id="3" name="Content Placeholder 2">
            <a:extLst>
              <a:ext uri="{FF2B5EF4-FFF2-40B4-BE49-F238E27FC236}">
                <a16:creationId xmlns:a16="http://schemas.microsoft.com/office/drawing/2014/main" id="{14C59C44-B630-4422-BF57-3CC4AC7B91C8}"/>
              </a:ext>
            </a:extLst>
          </p:cNvPr>
          <p:cNvSpPr>
            <a:spLocks noGrp="1"/>
          </p:cNvSpPr>
          <p:nvPr>
            <p:ph idx="1"/>
          </p:nvPr>
        </p:nvSpPr>
        <p:spPr/>
        <p:txBody>
          <a:bodyPr>
            <a:normAutofit/>
          </a:bodyPr>
          <a:lstStyle/>
          <a:p>
            <a:pPr marL="0" indent="0">
              <a:buNone/>
            </a:pPr>
            <a:r>
              <a:rPr lang="en-US" sz="3200" b="1" dirty="0">
                <a:latin typeface="Open Sans Light" panose="020B0306030504020204" pitchFamily="34" charset="0"/>
                <a:ea typeface="Open Sans Light" panose="020B0306030504020204" pitchFamily="34" charset="0"/>
                <a:cs typeface="Open Sans Light" panose="020B0306030504020204" pitchFamily="34" charset="0"/>
              </a:rPr>
              <a:t>“Conditionally Accredited” </a:t>
            </a:r>
            <a:r>
              <a:rPr lang="en-US" sz="3200" dirty="0">
                <a:latin typeface="Open Sans Light" panose="020B0306030504020204" pitchFamily="34" charset="0"/>
                <a:ea typeface="Open Sans Light" panose="020B0306030504020204" pitchFamily="34" charset="0"/>
                <a:cs typeface="Open Sans Light" panose="020B0306030504020204" pitchFamily="34" charset="0"/>
              </a:rPr>
              <a:t>means the system is in good standing (compliance) with the State Board, and either the system did not provide conclusive evidence of growth in student performance or was not able to provide conclusive evidence of an intentional, quality growth process.</a:t>
            </a:r>
          </a:p>
        </p:txBody>
      </p:sp>
    </p:spTree>
    <p:extLst>
      <p:ext uri="{BB962C8B-B14F-4D97-AF65-F5344CB8AC3E}">
        <p14:creationId xmlns:p14="http://schemas.microsoft.com/office/powerpoint/2010/main" val="2194422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EA01-251D-4102-AF78-38CDF9170312}"/>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Accreditation Definitions</a:t>
            </a:r>
            <a:endParaRPr lang="en-US" dirty="0"/>
          </a:p>
        </p:txBody>
      </p:sp>
      <p:sp>
        <p:nvSpPr>
          <p:cNvPr id="3" name="Content Placeholder 2">
            <a:extLst>
              <a:ext uri="{FF2B5EF4-FFF2-40B4-BE49-F238E27FC236}">
                <a16:creationId xmlns:a16="http://schemas.microsoft.com/office/drawing/2014/main" id="{14C59C44-B630-4422-BF57-3CC4AC7B91C8}"/>
              </a:ext>
            </a:extLst>
          </p:cNvPr>
          <p:cNvSpPr>
            <a:spLocks noGrp="1"/>
          </p:cNvSpPr>
          <p:nvPr>
            <p:ph idx="1"/>
          </p:nvPr>
        </p:nvSpPr>
        <p:spPr/>
        <p:txBody>
          <a:bodyPr/>
          <a:lstStyle/>
          <a:p>
            <a:pPr marL="0" indent="0">
              <a:buNone/>
            </a:pPr>
            <a:r>
              <a:rPr lang="en-US" sz="3200" b="1" dirty="0">
                <a:latin typeface="Open Sans Light" panose="020B0306030504020204" pitchFamily="34" charset="0"/>
                <a:ea typeface="Open Sans Light" panose="020B0306030504020204" pitchFamily="34" charset="0"/>
                <a:cs typeface="Open Sans Light" panose="020B0306030504020204" pitchFamily="34" charset="0"/>
              </a:rPr>
              <a:t>“Not Accredited” </a:t>
            </a:r>
            <a:r>
              <a:rPr lang="en-US" sz="3200" dirty="0">
                <a:latin typeface="Open Sans Light" panose="020B0306030504020204" pitchFamily="34" charset="0"/>
                <a:ea typeface="Open Sans Light" panose="020B0306030504020204" pitchFamily="34" charset="0"/>
                <a:cs typeface="Open Sans Light" panose="020B0306030504020204" pitchFamily="34" charset="0"/>
              </a:rPr>
              <a:t>means one of two things:</a:t>
            </a:r>
          </a:p>
          <a:p>
            <a:pPr marL="514350" indent="-514350" fontAlgn="base">
              <a:buFont typeface="+mj-lt"/>
              <a:buAutoNum type="arabicPeriod"/>
            </a:pPr>
            <a:r>
              <a:rPr lang="en-US" sz="3200" dirty="0">
                <a:latin typeface="Open Sans Light" panose="020B0306030504020204" pitchFamily="34" charset="0"/>
                <a:ea typeface="Open Sans Light" panose="020B0306030504020204" pitchFamily="34" charset="0"/>
                <a:cs typeface="Open Sans Light" panose="020B0306030504020204" pitchFamily="34" charset="0"/>
              </a:rPr>
              <a:t>The system is not in good standing (compliance) with the State Board; or</a:t>
            </a:r>
          </a:p>
          <a:p>
            <a:pPr marL="514350" indent="-514350" fontAlgn="base">
              <a:buFont typeface="+mj-lt"/>
              <a:buAutoNum type="arabicPeriod"/>
            </a:pPr>
            <a:r>
              <a:rPr lang="en-US" sz="3200" dirty="0">
                <a:latin typeface="Open Sans Light" panose="020B0306030504020204" pitchFamily="34" charset="0"/>
                <a:ea typeface="Open Sans Light" panose="020B0306030504020204" pitchFamily="34" charset="0"/>
                <a:cs typeface="Open Sans Light" panose="020B0306030504020204" pitchFamily="34" charset="0"/>
              </a:rPr>
              <a:t>The system did not provide conclusive evidence of growth in student performance, and the system was not able to provide conclusive evidence of an intentional, quality growth process.  </a:t>
            </a:r>
          </a:p>
          <a:p>
            <a:pPr marL="0" indent="0">
              <a:buNone/>
            </a:pPr>
            <a:endParaRPr lang="en-US" dirty="0"/>
          </a:p>
        </p:txBody>
      </p:sp>
    </p:spTree>
    <p:extLst>
      <p:ext uri="{BB962C8B-B14F-4D97-AF65-F5344CB8AC3E}">
        <p14:creationId xmlns:p14="http://schemas.microsoft.com/office/powerpoint/2010/main" val="3969862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95AA-B14C-4541-9319-0AE67A9B3A01}"/>
              </a:ext>
            </a:extLst>
          </p:cNvPr>
          <p:cNvSpPr>
            <a:spLocks noGrp="1"/>
          </p:cNvSpPr>
          <p:nvPr>
            <p:ph type="title"/>
          </p:nvPr>
        </p:nvSpPr>
        <p:spPr>
          <a:xfrm>
            <a:off x="838200" y="288157"/>
            <a:ext cx="10515600" cy="1388243"/>
          </a:xfrm>
        </p:spPr>
        <p:txBody>
          <a:bodyPr>
            <a:normAutofit fontScale="90000"/>
          </a:bodyPr>
          <a:lstStyle/>
          <a:p>
            <a:br>
              <a:rPr lang="en-US" dirty="0"/>
            </a:br>
            <a:r>
              <a:rPr lang="en-US" dirty="0">
                <a:latin typeface="Open Sans Semibold" panose="020B0706030804020204" pitchFamily="34" charset="0"/>
                <a:ea typeface="Open Sans Semibold" panose="020B0706030804020204" pitchFamily="34" charset="0"/>
                <a:cs typeface="Open Sans Semibold" panose="020B0706030804020204" pitchFamily="34" charset="0"/>
              </a:rPr>
              <a:t>2021-2022 Monthly KESA Updates</a:t>
            </a:r>
            <a:br>
              <a:rPr lang="en-US" dirty="0"/>
            </a:br>
            <a:endParaRPr lang="en-US" dirty="0"/>
          </a:p>
        </p:txBody>
      </p:sp>
      <p:sp>
        <p:nvSpPr>
          <p:cNvPr id="7" name="Content Placeholder 6">
            <a:extLst>
              <a:ext uri="{FF2B5EF4-FFF2-40B4-BE49-F238E27FC236}">
                <a16:creationId xmlns:a16="http://schemas.microsoft.com/office/drawing/2014/main" id="{B0B78F10-99A0-4D96-96F9-33DFF4C26925}"/>
              </a:ext>
            </a:extLst>
          </p:cNvPr>
          <p:cNvSpPr>
            <a:spLocks noGrp="1"/>
          </p:cNvSpPr>
          <p:nvPr>
            <p:ph sz="half" idx="1"/>
          </p:nvPr>
        </p:nvSpPr>
        <p:spPr>
          <a:xfrm>
            <a:off x="838199" y="1981200"/>
            <a:ext cx="5181600" cy="2102433"/>
          </a:xfrm>
        </p:spPr>
        <p:txBody>
          <a:bodyPr/>
          <a:lstStyle/>
          <a:p>
            <a:r>
              <a:rPr lang="en-US" strike="sngStrike" dirty="0"/>
              <a:t>Tuesday, October 12, 2021</a:t>
            </a:r>
          </a:p>
          <a:p>
            <a:r>
              <a:rPr lang="en-US" strike="sngStrike" dirty="0"/>
              <a:t>Tuesday, November 9, 2021</a:t>
            </a:r>
          </a:p>
          <a:p>
            <a:r>
              <a:rPr lang="en-US" dirty="0"/>
              <a:t>Tuesday, December 14, 2021</a:t>
            </a:r>
          </a:p>
        </p:txBody>
      </p:sp>
      <p:sp>
        <p:nvSpPr>
          <p:cNvPr id="8" name="Content Placeholder 7">
            <a:extLst>
              <a:ext uri="{FF2B5EF4-FFF2-40B4-BE49-F238E27FC236}">
                <a16:creationId xmlns:a16="http://schemas.microsoft.com/office/drawing/2014/main" id="{DE7DFEB8-65D8-40A1-989C-4AC00B459B33}"/>
              </a:ext>
            </a:extLst>
          </p:cNvPr>
          <p:cNvSpPr>
            <a:spLocks noGrp="1"/>
          </p:cNvSpPr>
          <p:nvPr>
            <p:ph sz="half" idx="2"/>
          </p:nvPr>
        </p:nvSpPr>
        <p:spPr>
          <a:xfrm>
            <a:off x="6172203" y="1981200"/>
            <a:ext cx="5181600" cy="2102433"/>
          </a:xfrm>
        </p:spPr>
        <p:txBody>
          <a:bodyPr/>
          <a:lstStyle/>
          <a:p>
            <a:r>
              <a:rPr lang="en-US" dirty="0"/>
              <a:t>Tuesday, January 11, 2022</a:t>
            </a:r>
          </a:p>
          <a:p>
            <a:r>
              <a:rPr lang="en-US" dirty="0"/>
              <a:t>Tuesday, February 8, 2022</a:t>
            </a:r>
          </a:p>
          <a:p>
            <a:r>
              <a:rPr lang="en-US" dirty="0"/>
              <a:t>Tuesday, March 8, 2022</a:t>
            </a:r>
          </a:p>
        </p:txBody>
      </p:sp>
      <p:sp>
        <p:nvSpPr>
          <p:cNvPr id="9" name="TextBox 8">
            <a:extLst>
              <a:ext uri="{FF2B5EF4-FFF2-40B4-BE49-F238E27FC236}">
                <a16:creationId xmlns:a16="http://schemas.microsoft.com/office/drawing/2014/main" id="{C8309E17-ABC2-46AD-9D15-23F9CA72A499}"/>
              </a:ext>
            </a:extLst>
          </p:cNvPr>
          <p:cNvSpPr txBox="1"/>
          <p:nvPr/>
        </p:nvSpPr>
        <p:spPr>
          <a:xfrm>
            <a:off x="838197" y="3914078"/>
            <a:ext cx="11012759"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All KESA monthly updates are done via Zoom and recorded.  They are scheduled from 9:00 – 10:00 a.m. on the dates listed above.</a:t>
            </a:r>
            <a:endParaRPr kumimoji="0" lang="en-US" sz="2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Registration:</a:t>
            </a:r>
            <a:r>
              <a:rPr kumimoji="0" lang="en-US" sz="2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https://ksde.zoom.us/meeting/register/tZMpfu6prDgqG9NdArF0ovR2otXJyBq0U_Oe</a:t>
            </a:r>
            <a:endParaRPr kumimoji="0" lang="en-US" sz="2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E7E6E6">
                  <a:lumMod val="10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9782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2D7F18-F1A5-4C24-A6FA-BA52F2AA0C2F}"/>
              </a:ext>
            </a:extLst>
          </p:cNvPr>
          <p:cNvSpPr>
            <a:spLocks noGrp="1"/>
          </p:cNvSpPr>
          <p:nvPr>
            <p:ph type="title"/>
          </p:nvPr>
        </p:nvSpPr>
        <p:spPr>
          <a:xfrm>
            <a:off x="838200" y="2297296"/>
            <a:ext cx="10515600" cy="2931196"/>
          </a:xfrm>
        </p:spPr>
        <p:txBody>
          <a:bodyPr/>
          <a:lstStyle/>
          <a:p>
            <a:r>
              <a:rPr lang="en-US" b="1" dirty="0"/>
              <a:t>Questions?</a:t>
            </a:r>
            <a:br>
              <a:rPr lang="en-US" dirty="0"/>
            </a:br>
            <a:br>
              <a:rPr lang="en-US" dirty="0"/>
            </a:br>
            <a:r>
              <a:rPr lang="en-US" dirty="0"/>
              <a:t>					</a:t>
            </a:r>
          </a:p>
        </p:txBody>
      </p:sp>
    </p:spTree>
    <p:extLst>
      <p:ext uri="{BB962C8B-B14F-4D97-AF65-F5344CB8AC3E}">
        <p14:creationId xmlns:p14="http://schemas.microsoft.com/office/powerpoint/2010/main" val="3166345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2D7F18-F1A5-4C24-A6FA-BA52F2AA0C2F}"/>
              </a:ext>
            </a:extLst>
          </p:cNvPr>
          <p:cNvSpPr>
            <a:spLocks noGrp="1"/>
          </p:cNvSpPr>
          <p:nvPr>
            <p:ph type="title"/>
          </p:nvPr>
        </p:nvSpPr>
        <p:spPr>
          <a:xfrm>
            <a:off x="838200" y="2297296"/>
            <a:ext cx="10515600" cy="2931196"/>
          </a:xfrm>
        </p:spPr>
        <p:txBody>
          <a:bodyPr/>
          <a:lstStyle/>
          <a:p>
            <a:r>
              <a:rPr lang="en-US" dirty="0"/>
              <a:t>Thank You!</a:t>
            </a:r>
            <a:br>
              <a:rPr lang="en-US" dirty="0"/>
            </a:br>
            <a:br>
              <a:rPr lang="en-US" dirty="0"/>
            </a:br>
            <a:r>
              <a:rPr lang="en-US" dirty="0"/>
              <a:t>					</a:t>
            </a:r>
          </a:p>
        </p:txBody>
      </p:sp>
    </p:spTree>
    <p:extLst>
      <p:ext uri="{BB962C8B-B14F-4D97-AF65-F5344CB8AC3E}">
        <p14:creationId xmlns:p14="http://schemas.microsoft.com/office/powerpoint/2010/main" val="1490064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FAAC-1903-48D0-9DE6-1205949587AB}"/>
              </a:ext>
            </a:extLst>
          </p:cNvPr>
          <p:cNvSpPr>
            <a:spLocks noGrp="1"/>
          </p:cNvSpPr>
          <p:nvPr>
            <p:ph sz="quarter" idx="13"/>
          </p:nvPr>
        </p:nvSpPr>
        <p:spPr>
          <a:xfrm>
            <a:off x="137925" y="2210058"/>
            <a:ext cx="4592495" cy="1754326"/>
          </a:xfrm>
        </p:spPr>
        <p:txBody>
          <a:bodyPr>
            <a:normAutofit/>
          </a:bodyPr>
          <a:lstStyle/>
          <a:p>
            <a:pPr lvl="1"/>
            <a:r>
              <a:rPr lang="en-US" sz="1600" b="1" u="sng" dirty="0"/>
              <a:t>Dr. Mischel D. Miller</a:t>
            </a:r>
            <a:br>
              <a:rPr lang="en-US" sz="1600" u="sng" dirty="0"/>
            </a:br>
            <a:r>
              <a:rPr lang="en-US" sz="1600" dirty="0"/>
              <a:t>Director</a:t>
            </a:r>
            <a:br>
              <a:rPr lang="en-US" sz="1600" dirty="0"/>
            </a:br>
            <a:r>
              <a:rPr lang="en-US" sz="1600" dirty="0"/>
              <a:t>Teacher Licensure and Accreditation</a:t>
            </a:r>
            <a:br>
              <a:rPr lang="en-US" sz="1600" dirty="0"/>
            </a:br>
            <a:r>
              <a:rPr lang="en-US" sz="1600" dirty="0"/>
              <a:t>(785) 296-8010</a:t>
            </a:r>
            <a:br>
              <a:rPr lang="en-US" sz="1600" dirty="0"/>
            </a:br>
            <a:r>
              <a:rPr lang="en-US" sz="1600" dirty="0">
                <a:hlinkClick r:id="rId3"/>
              </a:rPr>
              <a:t>mmiller@ksde.org</a:t>
            </a:r>
            <a:endParaRPr lang="en-US" sz="1600" dirty="0"/>
          </a:p>
        </p:txBody>
      </p:sp>
      <p:sp>
        <p:nvSpPr>
          <p:cNvPr id="4" name="Content Placeholder 3">
            <a:extLst>
              <a:ext uri="{FF2B5EF4-FFF2-40B4-BE49-F238E27FC236}">
                <a16:creationId xmlns:a16="http://schemas.microsoft.com/office/drawing/2014/main" id="{CA18BD7E-20A3-4353-8DDD-00177AB79E21}"/>
              </a:ext>
            </a:extLst>
          </p:cNvPr>
          <p:cNvSpPr>
            <a:spLocks noGrp="1"/>
          </p:cNvSpPr>
          <p:nvPr>
            <p:ph sz="quarter" idx="14"/>
          </p:nvPr>
        </p:nvSpPr>
        <p:spPr>
          <a:xfrm>
            <a:off x="8033657" y="2290842"/>
            <a:ext cx="4608368" cy="1754326"/>
          </a:xfrm>
        </p:spPr>
        <p:txBody>
          <a:bodyPr/>
          <a:lstStyle/>
          <a:p>
            <a:pPr lvl="1">
              <a:lnSpc>
                <a:spcPct val="100000"/>
              </a:lnSpc>
              <a:spcBef>
                <a:spcPts val="0"/>
              </a:spcBef>
            </a:pPr>
            <a:r>
              <a:rPr lang="en-US" sz="1600" b="1" u="sng" dirty="0"/>
              <a:t>Jeannette Nobo</a:t>
            </a:r>
          </a:p>
          <a:p>
            <a:pPr lvl="1">
              <a:lnSpc>
                <a:spcPct val="100000"/>
              </a:lnSpc>
              <a:spcBef>
                <a:spcPts val="0"/>
              </a:spcBef>
            </a:pPr>
            <a:r>
              <a:rPr lang="en-US" sz="1600" dirty="0"/>
              <a:t>Assistant Director-  KESA</a:t>
            </a:r>
            <a:br>
              <a:rPr lang="en-US" sz="1600" dirty="0"/>
            </a:br>
            <a:r>
              <a:rPr lang="en-US" sz="1600" dirty="0"/>
              <a:t>Teacher Licensure and Accreditation</a:t>
            </a:r>
            <a:br>
              <a:rPr lang="en-US" sz="1600" dirty="0"/>
            </a:br>
            <a:r>
              <a:rPr lang="en-US" sz="1600" dirty="0"/>
              <a:t>(785) 296-4948</a:t>
            </a:r>
            <a:br>
              <a:rPr lang="en-US" sz="1600" dirty="0"/>
            </a:br>
            <a:r>
              <a:rPr lang="en-US" sz="1600" dirty="0">
                <a:hlinkClick r:id="rId4"/>
              </a:rPr>
              <a:t>jnobo@ksde.org</a:t>
            </a:r>
            <a:endParaRPr lang="en-US" sz="1600" dirty="0"/>
          </a:p>
          <a:p>
            <a:endParaRPr lang="en-US" dirty="0"/>
          </a:p>
        </p:txBody>
      </p:sp>
      <p:sp>
        <p:nvSpPr>
          <p:cNvPr id="2" name="TextBox 1">
            <a:extLst>
              <a:ext uri="{FF2B5EF4-FFF2-40B4-BE49-F238E27FC236}">
                <a16:creationId xmlns:a16="http://schemas.microsoft.com/office/drawing/2014/main" id="{D75CF93F-129E-4EE9-9268-DE15001CD68B}"/>
              </a:ext>
            </a:extLst>
          </p:cNvPr>
          <p:cNvSpPr txBox="1"/>
          <p:nvPr/>
        </p:nvSpPr>
        <p:spPr>
          <a:xfrm flipH="1">
            <a:off x="658614" y="3852915"/>
            <a:ext cx="3951517" cy="18774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Calibri Light" panose="020F0302020204030204"/>
                <a:ea typeface="+mn-ea"/>
                <a:cs typeface="+mn-cs"/>
              </a:rPr>
              <a:t>Myron Melton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KESA Coordinator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Teacher Licensure and Accreditation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(785) 296-8110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mmelton@ksde.org</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FEC3C4C-F203-4A23-97EC-3F822FD813BC}"/>
              </a:ext>
            </a:extLst>
          </p:cNvPr>
          <p:cNvSpPr txBox="1"/>
          <p:nvPr/>
        </p:nvSpPr>
        <p:spPr>
          <a:xfrm>
            <a:off x="8430409" y="3852821"/>
            <a:ext cx="4310743"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Calibri Light" panose="020F0302020204030204"/>
                <a:ea typeface="+mn-ea"/>
                <a:cs typeface="+mn-cs"/>
              </a:rPr>
              <a:t>Ed </a:t>
            </a:r>
            <a:r>
              <a:rPr kumimoji="0" lang="en-US" sz="1600" b="1" i="0" u="sng" strike="noStrike" kern="1200" cap="none" spc="0" normalizeH="0" baseline="0" noProof="0" dirty="0" err="1">
                <a:ln>
                  <a:noFill/>
                </a:ln>
                <a:solidFill>
                  <a:prstClr val="black"/>
                </a:solidFill>
                <a:effectLst/>
                <a:uLnTx/>
                <a:uFillTx/>
                <a:latin typeface="Calibri Light" panose="020F0302020204030204"/>
                <a:ea typeface="+mn-ea"/>
                <a:cs typeface="+mn-cs"/>
              </a:rPr>
              <a:t>Kalas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Education Program consultant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Professional Learning and Mentoring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Teacher Licensure and Accreditation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(785) 296-2198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ekalas@ksde.org</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2BAD7CF-3FED-4421-8BBC-2B38F4F3BFEC}"/>
              </a:ext>
            </a:extLst>
          </p:cNvPr>
          <p:cNvSpPr txBox="1"/>
          <p:nvPr/>
        </p:nvSpPr>
        <p:spPr>
          <a:xfrm>
            <a:off x="4610131" y="3852821"/>
            <a:ext cx="3951516"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Calibri" panose="020F0502020204030204"/>
                <a:ea typeface="+mn-ea"/>
                <a:cs typeface="+mn-cs"/>
              </a:rPr>
              <a:t>John Girodat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Education</a:t>
            </a: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Program Consultant - KESA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Teacher Licensure and Accreditation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(785) 368-7356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7"/>
              </a:rPr>
              <a:t>jgirodat@ksde.org</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03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6782-3D96-4977-8B8C-C6CAF62862B6}"/>
              </a:ext>
            </a:extLst>
          </p:cNvPr>
          <p:cNvSpPr>
            <a:spLocks noGrp="1"/>
          </p:cNvSpPr>
          <p:nvPr>
            <p:ph type="ctrTitle"/>
          </p:nvPr>
        </p:nvSpPr>
        <p:spPr>
          <a:xfrm>
            <a:off x="1211234" y="1995055"/>
            <a:ext cx="8777893" cy="4111721"/>
          </a:xfrm>
        </p:spPr>
        <p:txBody>
          <a:bodyPr>
            <a:normAutofit fontScale="90000"/>
          </a:bodyPr>
          <a:lstStyle/>
          <a:p>
            <a:r>
              <a:rPr lang="en-US" sz="6700" dirty="0">
                <a:latin typeface="Open Sans Semibold" panose="020B0706030804020204" pitchFamily="34" charset="0"/>
                <a:ea typeface="Open Sans Semibold" panose="020B0706030804020204" pitchFamily="34" charset="0"/>
                <a:cs typeface="Open Sans Semibold" panose="020B0706030804020204" pitchFamily="34" charset="0"/>
              </a:rPr>
              <a:t>Kansas Education System Accreditation (KESA) Update – November 9, 2021</a:t>
            </a:r>
            <a:br>
              <a:rPr lang="en-US" dirty="0"/>
            </a:br>
            <a:endParaRPr lang="en-US" dirty="0"/>
          </a:p>
        </p:txBody>
      </p:sp>
    </p:spTree>
    <p:extLst>
      <p:ext uri="{BB962C8B-B14F-4D97-AF65-F5344CB8AC3E}">
        <p14:creationId xmlns:p14="http://schemas.microsoft.com/office/powerpoint/2010/main" val="244790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Today’s Purpose</a:t>
            </a:r>
          </a:p>
        </p:txBody>
      </p:sp>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a:xfrm>
            <a:off x="838200" y="1690688"/>
            <a:ext cx="10515600" cy="3912943"/>
          </a:xfrm>
        </p:spPr>
        <p:txBody>
          <a:bodyPr>
            <a:normAutofit/>
          </a:bodyPr>
          <a:lstStyle/>
          <a:p>
            <a:pPr lvl="2"/>
            <a:endParaRPr lang="en-US" dirty="0"/>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Reminders about the KESA Application</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Regional Training and Support Model</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General Updates</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Definitions of accreditation</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Answer any of your questions</a:t>
            </a:r>
          </a:p>
          <a:p>
            <a:endParaRPr lang="en-US" sz="3600" dirty="0"/>
          </a:p>
          <a:p>
            <a:pPr lvl="1"/>
            <a:endParaRPr lang="en-US" sz="2800" dirty="0"/>
          </a:p>
          <a:p>
            <a:pPr lvl="1"/>
            <a:endParaRPr lang="en-US" sz="1600" dirty="0"/>
          </a:p>
          <a:p>
            <a:pPr marL="0" indent="0">
              <a:buNone/>
            </a:pPr>
            <a:endParaRPr lang="en-US" dirty="0"/>
          </a:p>
        </p:txBody>
      </p:sp>
    </p:spTree>
    <p:extLst>
      <p:ext uri="{BB962C8B-B14F-4D97-AF65-F5344CB8AC3E}">
        <p14:creationId xmlns:p14="http://schemas.microsoft.com/office/powerpoint/2010/main" val="364683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A9739-8767-4DFB-8C15-460974C1D0B1}"/>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KESA Application</a:t>
            </a:r>
          </a:p>
        </p:txBody>
      </p:sp>
      <p:sp>
        <p:nvSpPr>
          <p:cNvPr id="6" name="Content Placeholder 5">
            <a:extLst>
              <a:ext uri="{FF2B5EF4-FFF2-40B4-BE49-F238E27FC236}">
                <a16:creationId xmlns:a16="http://schemas.microsoft.com/office/drawing/2014/main" id="{DB46E5F1-39E9-43ED-AA26-E02DEFAFE4BA}"/>
              </a:ext>
            </a:extLst>
          </p:cNvPr>
          <p:cNvSpPr>
            <a:spLocks noGrp="1"/>
          </p:cNvSpPr>
          <p:nvPr>
            <p:ph type="body" idx="1"/>
          </p:nvPr>
        </p:nvSpPr>
        <p:spPr/>
        <p:txBody>
          <a:bodyPr>
            <a:normAutofit/>
          </a:bodyPr>
          <a:lstStyle/>
          <a:p>
            <a:endParaRPr lang="en-US" dirty="0"/>
          </a:p>
          <a:p>
            <a:pPr marL="0" indent="0">
              <a:buNone/>
            </a:pPr>
            <a:endParaRPr lang="en-US" dirty="0"/>
          </a:p>
        </p:txBody>
      </p:sp>
    </p:spTree>
    <p:extLst>
      <p:ext uri="{BB962C8B-B14F-4D97-AF65-F5344CB8AC3E}">
        <p14:creationId xmlns:p14="http://schemas.microsoft.com/office/powerpoint/2010/main" val="167935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9A4AD9-70C0-474D-A41F-D1EFC78CF17E}"/>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KESA Application:  Things to know</a:t>
            </a:r>
            <a:endParaRPr lang="en-US" dirty="0"/>
          </a:p>
        </p:txBody>
      </p:sp>
      <p:sp>
        <p:nvSpPr>
          <p:cNvPr id="5" name="Content Placeholder 4">
            <a:extLst>
              <a:ext uri="{FF2B5EF4-FFF2-40B4-BE49-F238E27FC236}">
                <a16:creationId xmlns:a16="http://schemas.microsoft.com/office/drawing/2014/main" id="{D11DD0AF-302F-4920-8F38-C3CF21648DA7}"/>
              </a:ext>
            </a:extLst>
          </p:cNvPr>
          <p:cNvSpPr>
            <a:spLocks noGrp="1"/>
          </p:cNvSpPr>
          <p:nvPr>
            <p:ph idx="1"/>
          </p:nvPr>
        </p:nvSpPr>
        <p:spPr>
          <a:xfrm>
            <a:off x="838200" y="1690688"/>
            <a:ext cx="10515600" cy="4351338"/>
          </a:xfrm>
        </p:spPr>
        <p:txBody>
          <a:bodyPr>
            <a:normAutofit lnSpcReduction="10000"/>
          </a:bodyPr>
          <a:lstStyle/>
          <a:p>
            <a:r>
              <a:rPr lang="en-US" sz="3200" dirty="0">
                <a:latin typeface="Open Sans Light" panose="020B0306030504020204" pitchFamily="34" charset="0"/>
                <a:ea typeface="Open Sans Light" panose="020B0306030504020204" pitchFamily="34" charset="0"/>
                <a:cs typeface="Open Sans Light" panose="020B0306030504020204" pitchFamily="34" charset="0"/>
              </a:rPr>
              <a:t>Reports are not lost</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Current, Past, Archived</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All systems years two – five need to use the add new goal button to place their goals in the KESA Application</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Perfect time to make sure you have goals that are measurable and written in such a manner.</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Goals statements are to be placed in System Yearly Update – Year One (last box once you open the goal dropdown…look for measurable goal question).</a:t>
            </a:r>
          </a:p>
          <a:p>
            <a:endParaRPr lang="en-US" dirty="0"/>
          </a:p>
          <a:p>
            <a:endParaRPr lang="en-US" dirty="0"/>
          </a:p>
        </p:txBody>
      </p:sp>
    </p:spTree>
    <p:extLst>
      <p:ext uri="{BB962C8B-B14F-4D97-AF65-F5344CB8AC3E}">
        <p14:creationId xmlns:p14="http://schemas.microsoft.com/office/powerpoint/2010/main" val="298742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9A4AD9-70C0-474D-A41F-D1EFC78CF17E}"/>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KESA Application:  Things to know</a:t>
            </a:r>
          </a:p>
        </p:txBody>
      </p:sp>
      <p:sp>
        <p:nvSpPr>
          <p:cNvPr id="5" name="Content Placeholder 4">
            <a:extLst>
              <a:ext uri="{FF2B5EF4-FFF2-40B4-BE49-F238E27FC236}">
                <a16:creationId xmlns:a16="http://schemas.microsoft.com/office/drawing/2014/main" id="{D11DD0AF-302F-4920-8F38-C3CF21648DA7}"/>
              </a:ext>
            </a:extLst>
          </p:cNvPr>
          <p:cNvSpPr>
            <a:spLocks noGrp="1"/>
          </p:cNvSpPr>
          <p:nvPr>
            <p:ph idx="1"/>
          </p:nvPr>
        </p:nvSpPr>
        <p:spPr/>
        <p:txBody>
          <a:bodyPr>
            <a:normAutofit lnSpcReduction="10000"/>
          </a:bodyPr>
          <a:lstStyle/>
          <a:p>
            <a:r>
              <a:rPr lang="en-US" sz="3200" dirty="0">
                <a:latin typeface="Open Sans Light" panose="020B0306030504020204" pitchFamily="34" charset="0"/>
                <a:ea typeface="Open Sans Light" panose="020B0306030504020204" pitchFamily="34" charset="0"/>
                <a:cs typeface="Open Sans Light" panose="020B0306030504020204" pitchFamily="34" charset="0"/>
              </a:rPr>
              <a:t>Compliance – will be done by KSDE</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Compliance issues found in this section must speak about progress to be in full compliance</a:t>
            </a:r>
            <a:r>
              <a:rPr lang="en-US" sz="3200" dirty="0">
                <a:latin typeface="Open Sans Light" panose="020B0306030504020204" pitchFamily="34" charset="0"/>
                <a:ea typeface="Open Sans Light" panose="020B0306030504020204" pitchFamily="34" charset="0"/>
                <a:cs typeface="Open Sans Light" panose="020B0306030504020204" pitchFamily="34" charset="0"/>
              </a:rPr>
              <a:t>.</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Be sure to mark N/A in areas where you have no answer</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Save often</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Artifacts found in System Response section</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Systems were asked to place their Pause Survey here</a:t>
            </a:r>
          </a:p>
          <a:p>
            <a:pPr lvl="1"/>
            <a:r>
              <a:rPr lang="en-US" sz="2800" dirty="0" err="1">
                <a:latin typeface="Open Sans Light" panose="020B0306030504020204" pitchFamily="34" charset="0"/>
                <a:ea typeface="Open Sans Light" panose="020B0306030504020204" pitchFamily="34" charset="0"/>
                <a:cs typeface="Open Sans Light" panose="020B0306030504020204" pitchFamily="34" charset="0"/>
              </a:rPr>
              <a:t>Steamlined</a:t>
            </a: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p>
          <a:p>
            <a:endParaRPr lang="en-US" dirty="0"/>
          </a:p>
        </p:txBody>
      </p:sp>
    </p:spTree>
    <p:extLst>
      <p:ext uri="{BB962C8B-B14F-4D97-AF65-F5344CB8AC3E}">
        <p14:creationId xmlns:p14="http://schemas.microsoft.com/office/powerpoint/2010/main" val="3963079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1454E1-065F-4449-8986-11109BE2D504}"/>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Regional Training and Support Model	</a:t>
            </a:r>
          </a:p>
        </p:txBody>
      </p:sp>
      <p:sp>
        <p:nvSpPr>
          <p:cNvPr id="5" name="Content Placeholder 4">
            <a:extLst>
              <a:ext uri="{FF2B5EF4-FFF2-40B4-BE49-F238E27FC236}">
                <a16:creationId xmlns:a16="http://schemas.microsoft.com/office/drawing/2014/main" id="{FF7F55A8-A9E1-49B5-8202-B5AAF3DA16E1}"/>
              </a:ext>
            </a:extLst>
          </p:cNvPr>
          <p:cNvSpPr>
            <a:spLocks noGrp="1"/>
          </p:cNvSpPr>
          <p:nvPr>
            <p:ph idx="1"/>
          </p:nvPr>
        </p:nvSpPr>
        <p:spPr>
          <a:xfrm>
            <a:off x="838200" y="1528997"/>
            <a:ext cx="10515600" cy="4647966"/>
          </a:xfrm>
        </p:spPr>
        <p:txBody>
          <a:bodyPr>
            <a:normAutofit lnSpcReduction="10000"/>
          </a:bodyPr>
          <a:lstStyle/>
          <a:p>
            <a:r>
              <a:rPr lang="en-US" sz="3200" dirty="0">
                <a:latin typeface="Open Sans Light" panose="020B0306030504020204" pitchFamily="34" charset="0"/>
                <a:ea typeface="Open Sans Light" panose="020B0306030504020204" pitchFamily="34" charset="0"/>
                <a:cs typeface="Open Sans Light" panose="020B0306030504020204" pitchFamily="34" charset="0"/>
              </a:rPr>
              <a:t>Purposeful Support for systems in the beginning of their accreditation cycle (Year One)</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Training around continuous improvement phases</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Data Analysis</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Set Goals</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Strategy Selection</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Strategy Implementation</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Strategy Analysis</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This Year three service centers participating with the others joining next year</a:t>
            </a:r>
          </a:p>
          <a:p>
            <a:endParaRPr lang="en-US" dirty="0"/>
          </a:p>
        </p:txBody>
      </p:sp>
    </p:spTree>
    <p:extLst>
      <p:ext uri="{BB962C8B-B14F-4D97-AF65-F5344CB8AC3E}">
        <p14:creationId xmlns:p14="http://schemas.microsoft.com/office/powerpoint/2010/main" val="273842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oogle Shape;100;p22">
            <a:extLst>
              <a:ext uri="{FF2B5EF4-FFF2-40B4-BE49-F238E27FC236}">
                <a16:creationId xmlns:a16="http://schemas.microsoft.com/office/drawing/2014/main" id="{69AF5EBD-0C30-4744-954F-77B67742ABCD}"/>
              </a:ext>
            </a:extLst>
          </p:cNvPr>
          <p:cNvGrpSpPr/>
          <p:nvPr/>
        </p:nvGrpSpPr>
        <p:grpSpPr>
          <a:xfrm>
            <a:off x="6356222" y="1297536"/>
            <a:ext cx="4512460" cy="3994900"/>
            <a:chOff x="686736" y="713"/>
            <a:chExt cx="4512460" cy="4356047"/>
          </a:xfrm>
        </p:grpSpPr>
        <p:sp>
          <p:nvSpPr>
            <p:cNvPr id="5" name="Google Shape;101;p22">
              <a:extLst>
                <a:ext uri="{FF2B5EF4-FFF2-40B4-BE49-F238E27FC236}">
                  <a16:creationId xmlns:a16="http://schemas.microsoft.com/office/drawing/2014/main" id="{659BAD28-C6D8-45BB-BFD7-F82566663FE8}"/>
                </a:ext>
              </a:extLst>
            </p:cNvPr>
            <p:cNvSpPr/>
            <p:nvPr/>
          </p:nvSpPr>
          <p:spPr>
            <a:xfrm>
              <a:off x="2229200" y="713"/>
              <a:ext cx="1355738"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highlight>
                  <a:srgbClr val="F08B54"/>
                </a:highlight>
                <a:uLnTx/>
                <a:uFillTx/>
                <a:latin typeface="Calibri" panose="020F0502020204030204"/>
                <a:ea typeface="+mn-ea"/>
                <a:cs typeface="+mn-cs"/>
              </a:endParaRPr>
            </a:p>
          </p:txBody>
        </p:sp>
        <p:sp>
          <p:nvSpPr>
            <p:cNvPr id="6" name="Google Shape;102;p22">
              <a:extLst>
                <a:ext uri="{FF2B5EF4-FFF2-40B4-BE49-F238E27FC236}">
                  <a16:creationId xmlns:a16="http://schemas.microsoft.com/office/drawing/2014/main" id="{BD75E891-41CB-4D60-B94F-2172B6513E63}"/>
                </a:ext>
              </a:extLst>
            </p:cNvPr>
            <p:cNvSpPr txBox="1"/>
            <p:nvPr/>
          </p:nvSpPr>
          <p:spPr>
            <a:xfrm>
              <a:off x="2343774" y="292971"/>
              <a:ext cx="1121390" cy="660680"/>
            </a:xfrm>
            <a:prstGeom prst="rect">
              <a:avLst/>
            </a:prstGeom>
            <a:solidFill>
              <a:srgbClr val="4372C3"/>
            </a:solid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Data Analysis</a:t>
              </a:r>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Google Shape;103;p22">
              <a:extLst>
                <a:ext uri="{FF2B5EF4-FFF2-40B4-BE49-F238E27FC236}">
                  <a16:creationId xmlns:a16="http://schemas.microsoft.com/office/drawing/2014/main" id="{C32EFCFB-AD49-4BBB-904C-3305367008FA}"/>
                </a:ext>
              </a:extLst>
            </p:cNvPr>
            <p:cNvSpPr/>
            <p:nvPr/>
          </p:nvSpPr>
          <p:spPr>
            <a:xfrm rot="2159037">
              <a:off x="3559361" y="1011427"/>
              <a:ext cx="349242" cy="444173"/>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Google Shape;104;p22">
              <a:extLst>
                <a:ext uri="{FF2B5EF4-FFF2-40B4-BE49-F238E27FC236}">
                  <a16:creationId xmlns:a16="http://schemas.microsoft.com/office/drawing/2014/main" id="{5A49C830-1150-4F9A-A55F-9E1241B70F7C}"/>
                </a:ext>
              </a:extLst>
            </p:cNvPr>
            <p:cNvSpPr txBox="1"/>
            <p:nvPr/>
          </p:nvSpPr>
          <p:spPr>
            <a:xfrm rot="2160712">
              <a:off x="3611789" y="1111983"/>
              <a:ext cx="244407" cy="266552"/>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9" name="Google Shape;105;p22">
              <a:extLst>
                <a:ext uri="{FF2B5EF4-FFF2-40B4-BE49-F238E27FC236}">
                  <a16:creationId xmlns:a16="http://schemas.microsoft.com/office/drawing/2014/main" id="{27B0A87A-64C7-4EFC-BCEB-4BF2F8B31D19}"/>
                </a:ext>
              </a:extLst>
            </p:cNvPr>
            <p:cNvSpPr/>
            <p:nvPr/>
          </p:nvSpPr>
          <p:spPr>
            <a:xfrm>
              <a:off x="3882796" y="116176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Google Shape;106;p22">
              <a:extLst>
                <a:ext uri="{FF2B5EF4-FFF2-40B4-BE49-F238E27FC236}">
                  <a16:creationId xmlns:a16="http://schemas.microsoft.com/office/drawing/2014/main" id="{33DA2570-99C4-4F80-A6F8-48AF4AE9EA71}"/>
                </a:ext>
              </a:extLst>
            </p:cNvPr>
            <p:cNvSpPr txBox="1"/>
            <p:nvPr/>
          </p:nvSpPr>
          <p:spPr>
            <a:xfrm>
              <a:off x="4075557" y="1354524"/>
              <a:ext cx="9306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Set Goals</a:t>
              </a:r>
              <a:endParaRPr kumimoji="0" sz="1467"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Google Shape;107;p22">
              <a:extLst>
                <a:ext uri="{FF2B5EF4-FFF2-40B4-BE49-F238E27FC236}">
                  <a16:creationId xmlns:a16="http://schemas.microsoft.com/office/drawing/2014/main" id="{23F3FA94-AC57-470E-B47F-EA5985FDABC6}"/>
                </a:ext>
              </a:extLst>
            </p:cNvPr>
            <p:cNvSpPr/>
            <p:nvPr/>
          </p:nvSpPr>
          <p:spPr>
            <a:xfrm rot="6480882">
              <a:off x="4064185" y="2527591"/>
              <a:ext cx="349220" cy="444185"/>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Google Shape;108;p22">
              <a:extLst>
                <a:ext uri="{FF2B5EF4-FFF2-40B4-BE49-F238E27FC236}">
                  <a16:creationId xmlns:a16="http://schemas.microsoft.com/office/drawing/2014/main" id="{ED5A8ECC-3BDE-4068-B689-0709B9B565A3}"/>
                </a:ext>
              </a:extLst>
            </p:cNvPr>
            <p:cNvSpPr txBox="1"/>
            <p:nvPr/>
          </p:nvSpPr>
          <p:spPr>
            <a:xfrm rot="-4319249">
              <a:off x="4132756" y="2566747"/>
              <a:ext cx="244482" cy="266587"/>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3" name="Google Shape;109;p22">
              <a:extLst>
                <a:ext uri="{FF2B5EF4-FFF2-40B4-BE49-F238E27FC236}">
                  <a16:creationId xmlns:a16="http://schemas.microsoft.com/office/drawing/2014/main" id="{220AD089-9311-4402-BDB5-B9FB7A3FC066}"/>
                </a:ext>
              </a:extLst>
            </p:cNvPr>
            <p:cNvSpPr/>
            <p:nvPr/>
          </p:nvSpPr>
          <p:spPr>
            <a:xfrm>
              <a:off x="3272403" y="3040360"/>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oogle Shape;110;p22">
              <a:extLst>
                <a:ext uri="{FF2B5EF4-FFF2-40B4-BE49-F238E27FC236}">
                  <a16:creationId xmlns:a16="http://schemas.microsoft.com/office/drawing/2014/main" id="{FB87386B-12AB-4EC5-B560-8506AE888CA2}"/>
                </a:ext>
              </a:extLst>
            </p:cNvPr>
            <p:cNvSpPr txBox="1"/>
            <p:nvPr/>
          </p:nvSpPr>
          <p:spPr>
            <a:xfrm>
              <a:off x="3465164" y="3233121"/>
              <a:ext cx="9306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a:ln>
                    <a:noFill/>
                  </a:ln>
                  <a:solidFill>
                    <a:prstClr val="white"/>
                  </a:solidFill>
                  <a:effectLst/>
                  <a:uLnTx/>
                  <a:uFillTx/>
                  <a:latin typeface="Arial Black"/>
                  <a:ea typeface="Arial Black"/>
                  <a:cs typeface="Arial Black"/>
                  <a:sym typeface="Arial Black"/>
                </a:rPr>
                <a:t>Strategy Selection</a:t>
              </a:r>
              <a:endParaRPr kumimoji="0" sz="1467"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Google Shape;111;p22">
              <a:extLst>
                <a:ext uri="{FF2B5EF4-FFF2-40B4-BE49-F238E27FC236}">
                  <a16:creationId xmlns:a16="http://schemas.microsoft.com/office/drawing/2014/main" id="{85C7633B-C3B6-47F8-B682-DAC3DCA4EC41}"/>
                </a:ext>
              </a:extLst>
            </p:cNvPr>
            <p:cNvSpPr/>
            <p:nvPr/>
          </p:nvSpPr>
          <p:spPr>
            <a:xfrm rot="10800000">
              <a:off x="2778218" y="3476305"/>
              <a:ext cx="349200" cy="444300"/>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Google Shape;112;p22">
              <a:extLst>
                <a:ext uri="{FF2B5EF4-FFF2-40B4-BE49-F238E27FC236}">
                  <a16:creationId xmlns:a16="http://schemas.microsoft.com/office/drawing/2014/main" id="{07CA71DB-F5E9-45EA-9E25-E8C7E16DEA4A}"/>
                </a:ext>
              </a:extLst>
            </p:cNvPr>
            <p:cNvSpPr txBox="1"/>
            <p:nvPr/>
          </p:nvSpPr>
          <p:spPr>
            <a:xfrm>
              <a:off x="2882923" y="3565216"/>
              <a:ext cx="244500" cy="266400"/>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7" name="Google Shape;113;p22">
              <a:extLst>
                <a:ext uri="{FF2B5EF4-FFF2-40B4-BE49-F238E27FC236}">
                  <a16:creationId xmlns:a16="http://schemas.microsoft.com/office/drawing/2014/main" id="{EF6EEB82-2A79-4CAD-9DC7-AEBE31E21D15}"/>
                </a:ext>
              </a:extLst>
            </p:cNvPr>
            <p:cNvSpPr/>
            <p:nvPr/>
          </p:nvSpPr>
          <p:spPr>
            <a:xfrm>
              <a:off x="1297129" y="3040360"/>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Google Shape;114;p22">
              <a:extLst>
                <a:ext uri="{FF2B5EF4-FFF2-40B4-BE49-F238E27FC236}">
                  <a16:creationId xmlns:a16="http://schemas.microsoft.com/office/drawing/2014/main" id="{6EC53547-BDD6-458F-9611-0A7F83B5F90C}"/>
                </a:ext>
              </a:extLst>
            </p:cNvPr>
            <p:cNvSpPr txBox="1"/>
            <p:nvPr/>
          </p:nvSpPr>
          <p:spPr>
            <a:xfrm>
              <a:off x="1297127" y="3233113"/>
              <a:ext cx="13164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400"/>
                </a:spcBef>
                <a:spcAft>
                  <a:spcPts val="0"/>
                </a:spcAft>
                <a:buClr>
                  <a:prstClr val="white"/>
                </a:buClr>
                <a:buSzPts val="900"/>
                <a:buFontTx/>
                <a:buNone/>
                <a:tabLst/>
                <a:defRPr/>
              </a:pPr>
              <a:r>
                <a:rPr kumimoji="0" lang="en"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Strategy </a:t>
              </a:r>
              <a:r>
                <a:rPr kumimoji="0" lang="en" sz="1067" b="0" i="0" u="none" strike="noStrike" kern="1200" cap="none" spc="0" normalizeH="0" baseline="0" noProof="0" dirty="0">
                  <a:ln>
                    <a:noFill/>
                  </a:ln>
                  <a:solidFill>
                    <a:prstClr val="white"/>
                  </a:solidFill>
                  <a:effectLst/>
                  <a:uLnTx/>
                  <a:uFillTx/>
                  <a:latin typeface="Arial Black"/>
                  <a:ea typeface="Arial Black"/>
                  <a:cs typeface="Arial Black"/>
                  <a:sym typeface="Arial Black"/>
                </a:rPr>
                <a:t>Implementation</a:t>
              </a:r>
              <a:endParaRPr kumimoji="0" sz="1333"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oogle Shape;115;p22">
              <a:extLst>
                <a:ext uri="{FF2B5EF4-FFF2-40B4-BE49-F238E27FC236}">
                  <a16:creationId xmlns:a16="http://schemas.microsoft.com/office/drawing/2014/main" id="{46D6A0A8-F2A0-46AC-AA77-90EE57CD411A}"/>
                </a:ext>
              </a:extLst>
            </p:cNvPr>
            <p:cNvSpPr/>
            <p:nvPr/>
          </p:nvSpPr>
          <p:spPr>
            <a:xfrm rot="-6480882">
              <a:off x="1478424" y="2546478"/>
              <a:ext cx="349220" cy="444185"/>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Google Shape;116;p22">
              <a:extLst>
                <a:ext uri="{FF2B5EF4-FFF2-40B4-BE49-F238E27FC236}">
                  <a16:creationId xmlns:a16="http://schemas.microsoft.com/office/drawing/2014/main" id="{9B9E5FFF-4FB7-41E1-BDD2-A75A1523761B}"/>
                </a:ext>
              </a:extLst>
            </p:cNvPr>
            <p:cNvSpPr txBox="1"/>
            <p:nvPr/>
          </p:nvSpPr>
          <p:spPr>
            <a:xfrm rot="4319249">
              <a:off x="1547085" y="2685177"/>
              <a:ext cx="244482" cy="266587"/>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21" name="Google Shape;117;p22">
              <a:extLst>
                <a:ext uri="{FF2B5EF4-FFF2-40B4-BE49-F238E27FC236}">
                  <a16:creationId xmlns:a16="http://schemas.microsoft.com/office/drawing/2014/main" id="{406BB954-73E3-47CD-B949-2E8EBBF1C0E9}"/>
                </a:ext>
              </a:extLst>
            </p:cNvPr>
            <p:cNvSpPr/>
            <p:nvPr/>
          </p:nvSpPr>
          <p:spPr>
            <a:xfrm>
              <a:off x="686736" y="116176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Google Shape;118;p22">
              <a:extLst>
                <a:ext uri="{FF2B5EF4-FFF2-40B4-BE49-F238E27FC236}">
                  <a16:creationId xmlns:a16="http://schemas.microsoft.com/office/drawing/2014/main" id="{526FCE9B-960C-4B57-88AC-DF9B3ABDC792}"/>
                </a:ext>
              </a:extLst>
            </p:cNvPr>
            <p:cNvSpPr txBox="1"/>
            <p:nvPr/>
          </p:nvSpPr>
          <p:spPr>
            <a:xfrm>
              <a:off x="879497" y="1354524"/>
              <a:ext cx="9306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a:ln>
                    <a:noFill/>
                  </a:ln>
                  <a:solidFill>
                    <a:prstClr val="white"/>
                  </a:solidFill>
                  <a:effectLst/>
                  <a:uLnTx/>
                  <a:uFillTx/>
                  <a:latin typeface="Arial Black"/>
                  <a:ea typeface="Arial Black"/>
                  <a:cs typeface="Arial Black"/>
                  <a:sym typeface="Arial Black"/>
                </a:rPr>
                <a:t>Strategy Analysis</a:t>
              </a:r>
              <a:endParaRPr kumimoji="0" sz="1467"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Google Shape;119;p22">
              <a:extLst>
                <a:ext uri="{FF2B5EF4-FFF2-40B4-BE49-F238E27FC236}">
                  <a16:creationId xmlns:a16="http://schemas.microsoft.com/office/drawing/2014/main" id="{51E79B8E-E2AE-4130-A411-E19BF6CE83B8}"/>
                </a:ext>
              </a:extLst>
            </p:cNvPr>
            <p:cNvSpPr/>
            <p:nvPr/>
          </p:nvSpPr>
          <p:spPr>
            <a:xfrm rot="-2159037">
              <a:off x="1961216" y="1023149"/>
              <a:ext cx="349242" cy="444173"/>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Google Shape;120;p22">
              <a:extLst>
                <a:ext uri="{FF2B5EF4-FFF2-40B4-BE49-F238E27FC236}">
                  <a16:creationId xmlns:a16="http://schemas.microsoft.com/office/drawing/2014/main" id="{BEF21205-AEB0-4A16-96F6-4613F2D2C31F}"/>
                </a:ext>
              </a:extLst>
            </p:cNvPr>
            <p:cNvSpPr txBox="1"/>
            <p:nvPr/>
          </p:nvSpPr>
          <p:spPr>
            <a:xfrm rot="-2160712">
              <a:off x="1971206" y="1142738"/>
              <a:ext cx="244407" cy="266552"/>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grpSp>
      <p:pic>
        <p:nvPicPr>
          <p:cNvPr id="25" name="Picture 24">
            <a:extLst>
              <a:ext uri="{FF2B5EF4-FFF2-40B4-BE49-F238E27FC236}">
                <a16:creationId xmlns:a16="http://schemas.microsoft.com/office/drawing/2014/main" id="{6645A519-5C2A-4E8B-8F2C-86D173A37876}"/>
              </a:ext>
            </a:extLst>
          </p:cNvPr>
          <p:cNvPicPr>
            <a:picLocks noChangeAspect="1"/>
          </p:cNvPicPr>
          <p:nvPr/>
        </p:nvPicPr>
        <p:blipFill>
          <a:blip r:embed="rId2"/>
          <a:stretch>
            <a:fillRect/>
          </a:stretch>
        </p:blipFill>
        <p:spPr>
          <a:xfrm>
            <a:off x="-46373" y="1297536"/>
            <a:ext cx="5980834" cy="4133446"/>
          </a:xfrm>
          <a:prstGeom prst="rect">
            <a:avLst/>
          </a:prstGeom>
          <a:solidFill>
            <a:srgbClr val="FFFFFF"/>
          </a:solidFill>
        </p:spPr>
      </p:pic>
    </p:spTree>
    <p:extLst>
      <p:ext uri="{BB962C8B-B14F-4D97-AF65-F5344CB8AC3E}">
        <p14:creationId xmlns:p14="http://schemas.microsoft.com/office/powerpoint/2010/main" val="220065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6645A519-5C2A-4E8B-8F2C-86D173A37876}"/>
              </a:ext>
            </a:extLst>
          </p:cNvPr>
          <p:cNvPicPr>
            <a:picLocks noChangeAspect="1"/>
          </p:cNvPicPr>
          <p:nvPr/>
        </p:nvPicPr>
        <p:blipFill>
          <a:blip r:embed="rId2"/>
          <a:stretch>
            <a:fillRect/>
          </a:stretch>
        </p:blipFill>
        <p:spPr>
          <a:xfrm>
            <a:off x="-188323" y="88435"/>
            <a:ext cx="11736344" cy="6276108"/>
          </a:xfrm>
          <a:prstGeom prst="rect">
            <a:avLst/>
          </a:prstGeom>
          <a:noFill/>
        </p:spPr>
      </p:pic>
      <p:sp>
        <p:nvSpPr>
          <p:cNvPr id="4" name="Google Shape;101;p22">
            <a:extLst>
              <a:ext uri="{FF2B5EF4-FFF2-40B4-BE49-F238E27FC236}">
                <a16:creationId xmlns:a16="http://schemas.microsoft.com/office/drawing/2014/main" id="{BD9A276C-FA92-4EAB-B991-A3E0071B2689}"/>
              </a:ext>
            </a:extLst>
          </p:cNvPr>
          <p:cNvSpPr/>
          <p:nvPr/>
        </p:nvSpPr>
        <p:spPr>
          <a:xfrm>
            <a:off x="3823702" y="88435"/>
            <a:ext cx="16647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Data </a:t>
            </a:r>
          </a:p>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Analysis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Google Shape;105;p22">
            <a:extLst>
              <a:ext uri="{FF2B5EF4-FFF2-40B4-BE49-F238E27FC236}">
                <a16:creationId xmlns:a16="http://schemas.microsoft.com/office/drawing/2014/main" id="{14D64FA0-1C41-4A45-B4B1-F6A31BE688DF}"/>
              </a:ext>
            </a:extLst>
          </p:cNvPr>
          <p:cNvSpPr/>
          <p:nvPr/>
        </p:nvSpPr>
        <p:spPr>
          <a:xfrm>
            <a:off x="7715761" y="66003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Set Goals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Google Shape;109;p22">
            <a:extLst>
              <a:ext uri="{FF2B5EF4-FFF2-40B4-BE49-F238E27FC236}">
                <a16:creationId xmlns:a16="http://schemas.microsoft.com/office/drawing/2014/main" id="{3966E9F3-33E4-44C6-ADBF-2566CFB05F96}"/>
              </a:ext>
            </a:extLst>
          </p:cNvPr>
          <p:cNvSpPr/>
          <p:nvPr/>
        </p:nvSpPr>
        <p:spPr>
          <a:xfrm>
            <a:off x="8373961" y="2558160"/>
            <a:ext cx="1453018" cy="1057531"/>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Strategy Selection</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Google Shape;113;p22">
            <a:extLst>
              <a:ext uri="{FF2B5EF4-FFF2-40B4-BE49-F238E27FC236}">
                <a16:creationId xmlns:a16="http://schemas.microsoft.com/office/drawing/2014/main" id="{B3557B19-DB60-42B8-8CC1-6A125FA3C86E}"/>
              </a:ext>
            </a:extLst>
          </p:cNvPr>
          <p:cNvSpPr/>
          <p:nvPr/>
        </p:nvSpPr>
        <p:spPr>
          <a:xfrm>
            <a:off x="5026706" y="4719932"/>
            <a:ext cx="2336807"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40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Strategy Implementation</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Google Shape;117;p22">
            <a:extLst>
              <a:ext uri="{FF2B5EF4-FFF2-40B4-BE49-F238E27FC236}">
                <a16:creationId xmlns:a16="http://schemas.microsoft.com/office/drawing/2014/main" id="{C784AF88-DE8E-4D1F-8481-D9488B5FA24F}"/>
              </a:ext>
            </a:extLst>
          </p:cNvPr>
          <p:cNvSpPr/>
          <p:nvPr/>
        </p:nvSpPr>
        <p:spPr>
          <a:xfrm>
            <a:off x="2283759" y="286220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Strategy Analysis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926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1053</Words>
  <Application>Microsoft Office PowerPoint</Application>
  <PresentationFormat>Widescreen</PresentationFormat>
  <Paragraphs>150</Paragraphs>
  <Slides>19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 Black</vt:lpstr>
      <vt:lpstr>Arial Narrow</vt:lpstr>
      <vt:lpstr>Calibri</vt:lpstr>
      <vt:lpstr>Calibri Light</vt:lpstr>
      <vt:lpstr>Open Sans</vt:lpstr>
      <vt:lpstr>Open Sans Light</vt:lpstr>
      <vt:lpstr>Open Sans Semibold</vt:lpstr>
      <vt:lpstr>1_Office Theme</vt:lpstr>
      <vt:lpstr>PowerPoint Presentation</vt:lpstr>
      <vt:lpstr>Kansas Education System Accreditation (KESA) Update – November 9, 2021 </vt:lpstr>
      <vt:lpstr>Today’s Purpose</vt:lpstr>
      <vt:lpstr>KESA Application</vt:lpstr>
      <vt:lpstr>KESA Application:  Things to know</vt:lpstr>
      <vt:lpstr>KESA Application:  Things to know</vt:lpstr>
      <vt:lpstr>Regional Training and Support Model </vt:lpstr>
      <vt:lpstr>PowerPoint Presentation</vt:lpstr>
      <vt:lpstr>PowerPoint Presentation</vt:lpstr>
      <vt:lpstr>Regional Training and Support Model </vt:lpstr>
      <vt:lpstr>PowerPoint Presentation</vt:lpstr>
      <vt:lpstr>General Updates</vt:lpstr>
      <vt:lpstr>Accreditation Definitions</vt:lpstr>
      <vt:lpstr>Accreditation Definitions</vt:lpstr>
      <vt:lpstr>Accreditation Definitions</vt:lpstr>
      <vt:lpstr> 2021-2022 Monthly KESA Updates </vt:lpstr>
      <vt:lpstr>Questions?       </vt:lpstr>
      <vt:lpstr>Thank You!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Jeannette Nobo</dc:creator>
  <cp:lastModifiedBy>Jeannette Nobo</cp:lastModifiedBy>
  <cp:revision>12</cp:revision>
  <dcterms:created xsi:type="dcterms:W3CDTF">2021-10-14T22:02:20Z</dcterms:created>
  <dcterms:modified xsi:type="dcterms:W3CDTF">2021-11-09T17:42:07Z</dcterms:modified>
</cp:coreProperties>
</file>